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94" r:id="rId6"/>
    <p:sldMasterId id="2147483682" r:id="rId7"/>
    <p:sldMasterId id="2147483670" r:id="rId8"/>
  </p:sldMasterIdLst>
  <p:notesMasterIdLst>
    <p:notesMasterId r:id="rId18"/>
  </p:notesMasterIdLst>
  <p:sldIdLst>
    <p:sldId id="256" r:id="rId9"/>
    <p:sldId id="14577" r:id="rId10"/>
    <p:sldId id="14589" r:id="rId11"/>
    <p:sldId id="14579" r:id="rId12"/>
    <p:sldId id="14590" r:id="rId13"/>
    <p:sldId id="14585" r:id="rId14"/>
    <p:sldId id="14578" r:id="rId15"/>
    <p:sldId id="286" r:id="rId16"/>
    <p:sldId id="14580" r:id="rId17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F43A730-B59A-4F4F-8BEC-07DB66BC1827}">
          <p14:sldIdLst>
            <p14:sldId id="256"/>
            <p14:sldId id="14577"/>
            <p14:sldId id="14589"/>
            <p14:sldId id="14579"/>
            <p14:sldId id="14590"/>
            <p14:sldId id="14585"/>
            <p14:sldId id="14578"/>
            <p14:sldId id="286"/>
            <p14:sldId id="145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 Mortimer" initials="AM" lastIdx="11" clrIdx="0">
    <p:extLst>
      <p:ext uri="{19B8F6BF-5375-455C-9EA6-DF929625EA0E}">
        <p15:presenceInfo xmlns:p15="http://schemas.microsoft.com/office/powerpoint/2012/main" userId="S-1-5-21-2510641317-1238086002-3281934144-25732" providerId="AD"/>
      </p:ext>
    </p:extLst>
  </p:cmAuthor>
  <p:cmAuthor id="2" name="Tanita Casci" initials="TC" lastIdx="9" clrIdx="1">
    <p:extLst>
      <p:ext uri="{19B8F6BF-5375-455C-9EA6-DF929625EA0E}">
        <p15:presenceInfo xmlns:p15="http://schemas.microsoft.com/office/powerpoint/2012/main" userId="S::admn5388@ox.ac.uk::9ec0ed76-9898-47d8-8472-1ae96fca4e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1742" autoAdjust="0"/>
  </p:normalViewPr>
  <p:slideViewPr>
    <p:cSldViewPr snapToGrid="0" snapToObjects="1">
      <p:cViewPr varScale="1">
        <p:scale>
          <a:sx n="62" d="100"/>
          <a:sy n="62" d="100"/>
        </p:scale>
        <p:origin x="800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5444F-752C-4B8E-90A7-CB7C0505D2DD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8C557-5005-4217-BB96-332C0A57E2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512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222696" y="2013358"/>
            <a:ext cx="7585744" cy="114997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aseline="0">
                <a:solidFill>
                  <a:srgbClr val="00214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 sz="1400"/>
              <a:t> </a:t>
            </a:r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22696" y="3163330"/>
            <a:ext cx="758574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0D1D2C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z="2400"/>
              <a:t>Secondary information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8230" y="1106999"/>
            <a:ext cx="10066789" cy="1056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rgbClr val="00214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466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636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242C8-AA63-453A-AE39-2ACA7A3A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2FA48-0254-48F6-9330-DC302E41D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C73AA-C270-482D-8A21-0743CF56B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9C30D-1705-4C6C-A951-B26BF3DA0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766CE-CAC2-4672-8A3C-C21EF28F8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190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9FC57-E48E-4F65-A7C7-67B99CA68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D97437-224F-419F-9A18-107B31955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337D1-39B2-4D1D-90F5-6A325D392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FF5B5-8A9D-4394-9272-DE028C4A2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38AB2-046E-4269-86B0-0C12559D1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772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242C8-AA63-453A-AE39-2ACA7A3A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2FA48-0254-48F6-9330-DC302E41D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C73AA-C270-482D-8A21-0743CF56B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9C30D-1705-4C6C-A951-B26BF3DA0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766CE-CAC2-4672-8A3C-C21EF28F8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2626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F900B-5DAD-4320-AC18-F8B6791BA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E30E8-2DE1-45CD-9450-32406ED5D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E6F6B-99B3-4019-893A-2220D8BA6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676C7-D021-4DCD-B5A0-C2DE4CEC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D4E18-AE6C-40E2-8CAB-A028259E5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8071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E14B8-E641-4EDC-9DE8-96C6A5A41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C8863-C7B0-45D3-B894-01E90AC264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E399A-60B8-4514-BFCD-A92CF68A5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562AC-F011-4E1E-BA07-EF207E467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0358C7-3924-4287-B4D2-A40422DC0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CEAE9-0F5C-471B-8668-324ABAF5B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574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EE700-71C5-4519-9574-157F78A03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3A0EAA-21BF-430C-99DF-5EF9D3823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E780AB-61B4-42AF-9C40-322350DF6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35F2C7-6B8E-4F3C-8600-EDB8889DE9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45A5A0-8F48-4E34-89DC-01705FC93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E242C0-0DFC-48B8-A5B7-4F9C242B1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5EC4CB-9187-45CE-8820-B42838575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E96BB7-F34B-4CC7-8EB9-BE663ABC9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918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52355-6F5E-465C-A043-EA362F53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B8D6AA-B820-43E4-B5A0-159CBC073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525DD7-6630-46CD-85FE-BD0E77CBE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CB0DB-FE6E-4468-9156-6E9E2B71A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216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13C3FC-B125-4FF0-96FB-3F650D77C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74754F-18D4-4191-977F-919F8E38D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B7B827-441B-4712-AFAF-22F4FF76F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453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38230" y="1106999"/>
            <a:ext cx="10066789" cy="1056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rgbClr val="002147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38230" y="2212801"/>
            <a:ext cx="10066789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24662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BED70-67D7-463A-AEA3-E6B1152A2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02DB5-5E29-4698-9E36-1A41E055F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87259-42E7-4000-AC50-F83FC3417E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963B1-AA46-47AF-9AE5-DEFEE8204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B03B88-1698-49BE-B0B1-8614DF256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9CFC8-E239-4E7E-B099-1C7902851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9650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51C3B-2CD0-4A96-8943-723EC7114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344799-0A78-4046-B171-64A0E4029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D71F9F-2AC6-4893-8621-14A6C4E55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E8F0D1-C77D-4979-86C2-1BAC8C535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DBCE90-0A84-4711-8FAE-30064C734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903C3-287E-462D-8DD9-620DB3650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257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2A0B0-C693-4C64-AC50-FFFD0542E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9C39AA-0192-48A3-8AA8-D7123115E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88D3F-15F5-4187-B2D4-85FC56321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97AA0-99D8-413A-8B03-0AB14F133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B2DB4-1349-4054-BE77-F614DBAB7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0854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A1DFF2-5BC6-40E2-A70D-B964F2FEFB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83F971-CC22-4FF2-91F3-2A8779418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15201-0E8A-4718-A52D-9472DD5AB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2DF8-814E-441B-A6A9-2F69F737CF6F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E7E08-6B03-4633-ACCF-0F08928B8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BF508-6BF4-4035-A0C3-9585951A8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1581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0E0AA-04F0-4210-866E-E2AEDF72E9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3235B7-433A-43C6-8E99-2BF1C19A7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34C08-B2AB-4831-A48C-9A7EFD83D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51AB0-6A2D-4507-89BA-366A15D91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70CD3-D826-4594-88A6-87B266D9C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9721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6CB27-E2CD-429C-AC1C-80A91B024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154D0-65A0-487B-ACB6-3732AA5A4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35D02-827A-49EC-8AEB-4FBA3FE9F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161E6-075D-4401-A309-45A216AA9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ED3E7-8326-4A74-96A3-2DE31B8D5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3542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EA56B-DCAA-4293-B535-B087D6F57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C6A2FE-82BD-4272-8384-F5CBFEB96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7973F-944B-4159-B8CF-C98D4C0CE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2CBF2-437A-49B2-A564-01754F324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B4665-C852-42D6-ACC8-464DBD222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0750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32F76-0321-4E88-BA1A-4C7AA7B77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CB065-1211-4590-871A-7097F4FD95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87C71F-256F-4C97-9BF1-D04DEEB66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01DB92-2E0E-4ABD-A926-9328102DD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CCCC4-641B-4F72-ABDE-722488D35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18A49-860F-433A-ACEF-5F124535A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2394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37C8D-4F28-458C-8673-4267B3F1B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6F60B-E94D-442A-9787-7F6D3EC0E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923C57-AE6E-467F-82A2-CBF446412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A05C90-1125-4C95-B495-0734A1E03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7BC00-4C22-4204-8949-7638AB3403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BF3F32-9DC9-45FD-B97E-EA5D0ADB6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27C996-EDC2-4DAC-B828-E9E22DDB1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C8AC69-34F3-4158-B858-8B8F7DADE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9480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935CF-8685-46B9-A1A8-45F0EE247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B3463-0F14-4FD4-B86D-CE7CF055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AA3DF3-82E8-47A7-A9CB-80764E69C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65822-B720-468B-9F6A-80AC28864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50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8230" y="1106999"/>
            <a:ext cx="10066789" cy="1056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rgbClr val="002147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7323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4E53DD-CF15-4AF4-BAC2-6650394C0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2B5EFA-A92E-4162-B2F9-6C7650243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559D3C-2814-4965-9B04-5D05D4457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935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65A04-F689-46EB-AEDD-B797D9E95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0BCDF-4931-4467-87F5-B1FC0C5DB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FD9EC-256F-43D1-B6AC-7311B28C3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D6C7B-E4B2-4E23-A761-60F68FFF7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27F96-9E8C-467D-8F12-2D7693C1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BFA177-EF34-425E-A420-F7AFC558F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70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F30AA-A204-4AC5-ABB3-26EA766B4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CFE378-5480-46A6-9CA8-A65C3182AA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0DED23-F10E-4A14-82AC-5217C8ED3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48830E-740E-4A5E-8D4A-557CED67E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8BEAA-14A1-4131-B4E2-0059EBA38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1DEDB-54DF-4077-AEBD-EE93D2FD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7180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EB3CE-F563-440E-86B7-A564A80B1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B200A7-5DB0-451C-8C36-1B4A95E5E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FD747-1534-4962-82BA-D6C370467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DE178-D3E6-4A39-9604-23D8C86D1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BA7C9-3796-4487-96CF-23EF7BED3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64665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A1F4CA-3315-4033-8679-7AAFB27E43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E0E27E-2009-461E-A9C5-E60649D7D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69262-6AA2-406A-94D0-BA6F09231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73AC-00CA-4035-8FDE-BE36834AFA74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1E9E1-4DA9-41C5-AAEF-FD6F17F8B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294B9-0652-4601-840B-0CCE217B3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69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398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D3DB79-90CD-4325-A901-4355CFE23A7D}"/>
              </a:ext>
            </a:extLst>
          </p:cNvPr>
          <p:cNvSpPr txBox="1"/>
          <p:nvPr userDrawn="1"/>
        </p:nvSpPr>
        <p:spPr>
          <a:xfrm>
            <a:off x="4589092" y="85458"/>
            <a:ext cx="4435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002147"/>
                </a:solidFill>
              </a:rPr>
              <a:t>Strictly Confidential &amp; Embargoed</a:t>
            </a:r>
          </a:p>
        </p:txBody>
      </p:sp>
    </p:spTree>
    <p:extLst>
      <p:ext uri="{BB962C8B-B14F-4D97-AF65-F5344CB8AC3E}">
        <p14:creationId xmlns:p14="http://schemas.microsoft.com/office/powerpoint/2010/main" val="55231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38230" y="1106999"/>
            <a:ext cx="10066789" cy="1056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rgbClr val="00214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38230" y="2212801"/>
            <a:ext cx="10066789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300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8230" y="1106999"/>
            <a:ext cx="10066789" cy="1056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rgbClr val="00214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5126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806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38230" y="1106999"/>
            <a:ext cx="10066789" cy="1056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rgbClr val="00214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38230" y="2212801"/>
            <a:ext cx="10066789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solidFill>
                  <a:srgbClr val="00214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6344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AE1F5-BB2A-46CF-B989-A281104E1384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F10FD-E350-4884-B3B0-1A78033327F8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479176" y="4815157"/>
            <a:ext cx="6077930" cy="2323832"/>
            <a:chOff x="-479176" y="4815157"/>
            <a:chExt cx="6077930" cy="2323832"/>
          </a:xfrm>
        </p:grpSpPr>
        <p:sp>
          <p:nvSpPr>
            <p:cNvPr id="7" name="Rectangle 6"/>
            <p:cNvSpPr/>
            <p:nvPr userDrawn="1"/>
          </p:nvSpPr>
          <p:spPr>
            <a:xfrm rot="18936883">
              <a:off x="-479176" y="4815157"/>
              <a:ext cx="2360970" cy="2323832"/>
            </a:xfrm>
            <a:prstGeom prst="rect">
              <a:avLst/>
            </a:prstGeom>
            <a:solidFill>
              <a:srgbClr val="FF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/>
            <p:cNvSpPr/>
            <p:nvPr userDrawn="1"/>
          </p:nvSpPr>
          <p:spPr>
            <a:xfrm rot="18936883">
              <a:off x="2140066" y="5390492"/>
              <a:ext cx="1215764" cy="1215764"/>
            </a:xfrm>
            <a:prstGeom prst="rect">
              <a:avLst/>
            </a:prstGeom>
            <a:solidFill>
              <a:srgbClr val="FFA400">
                <a:alpha val="2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/>
            <p:cNvSpPr/>
            <p:nvPr userDrawn="1"/>
          </p:nvSpPr>
          <p:spPr>
            <a:xfrm rot="18936883">
              <a:off x="3509252" y="6204142"/>
              <a:ext cx="591379" cy="586232"/>
            </a:xfrm>
            <a:prstGeom prst="rect">
              <a:avLst/>
            </a:prstGeom>
            <a:solidFill>
              <a:srgbClr val="FFA4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8936883">
              <a:off x="4737583" y="6090645"/>
              <a:ext cx="861171" cy="853675"/>
            </a:xfrm>
            <a:prstGeom prst="rect">
              <a:avLst/>
            </a:prstGeom>
            <a:solidFill>
              <a:srgbClr val="0D1D2C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/>
            <p:cNvSpPr/>
            <p:nvPr userDrawn="1"/>
          </p:nvSpPr>
          <p:spPr>
            <a:xfrm rot="18936883">
              <a:off x="4072874" y="5819249"/>
              <a:ext cx="387149" cy="383779"/>
            </a:xfrm>
            <a:prstGeom prst="rect">
              <a:avLst/>
            </a:prstGeom>
            <a:solidFill>
              <a:srgbClr val="DFE3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628" y="230188"/>
            <a:ext cx="885444" cy="885444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28650" y="258414"/>
            <a:ext cx="6752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A4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RESEARCH SERVICES</a:t>
            </a:r>
          </a:p>
        </p:txBody>
      </p:sp>
    </p:spTree>
    <p:extLst>
      <p:ext uri="{BB962C8B-B14F-4D97-AF65-F5344CB8AC3E}">
        <p14:creationId xmlns:p14="http://schemas.microsoft.com/office/powerpoint/2010/main" val="324749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68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628" y="230188"/>
            <a:ext cx="885444" cy="88544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28650" y="258414"/>
            <a:ext cx="6752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A4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RESEARCH SERVICES</a:t>
            </a:r>
          </a:p>
        </p:txBody>
      </p:sp>
    </p:spTree>
    <p:extLst>
      <p:ext uri="{BB962C8B-B14F-4D97-AF65-F5344CB8AC3E}">
        <p14:creationId xmlns:p14="http://schemas.microsoft.com/office/powerpoint/2010/main" val="137226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628" y="230188"/>
            <a:ext cx="885444" cy="88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064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33ECB6-A2CC-4E69-8572-C40EC0B90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7AB50-DC15-46CD-8F9B-682A0581C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B8604-1787-4A6A-9083-79D52A2FC2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42DF8-814E-441B-A6A9-2F69F737CF6F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08C1B-BD75-4607-98F9-73107C676A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F6CFF-CBE3-4C32-9E4C-DE5BCDFDD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61B53-7923-4CEB-97F2-D18404E6AD6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27" descr="OUI+OU_full_rgb_square_med">
            <a:extLst>
              <a:ext uri="{FF2B5EF4-FFF2-40B4-BE49-F238E27FC236}">
                <a16:creationId xmlns:a16="http://schemas.microsoft.com/office/drawing/2014/main" id="{5C7E1BE2-CC97-42D7-8B07-782F4D945D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31573" y="230188"/>
            <a:ext cx="2789007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2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B8A059-63DC-4936-BDAA-9609DA7D0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FC32E-A69A-44FA-86EC-53F5D36D5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E975E-963C-41E6-8E0D-7B24021E42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E73AC-00CA-4035-8FDE-BE36834AFA74}" type="datetimeFigureOut">
              <a:rPr lang="en-GB" smtClean="0"/>
              <a:t>21/06/2023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D1631-B08D-4F99-93FF-615E0BBB69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9EC39-6F7F-4BCA-8FFB-B317F52D4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07BA2-3EC4-4B22-98DA-3882756EB3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83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refinfo@admin.ox.ac.uk" TargetMode="External"/><Relationship Id="rId2" Type="http://schemas.openxmlformats.org/officeDocument/2006/relationships/hyperlink" Target="https://researchsupport.admin.ox.ac.uk/ref-contacts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222696" y="1513028"/>
            <a:ext cx="7585744" cy="1149972"/>
          </a:xfrm>
        </p:spPr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REF 2028: initial decisions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22695" y="3163330"/>
            <a:ext cx="9162963" cy="1655762"/>
          </a:xfrm>
        </p:spPr>
        <p:txBody>
          <a:bodyPr/>
          <a:lstStyle/>
          <a:p>
            <a:r>
              <a:rPr lang="en-GB" dirty="0"/>
              <a:t>June 2023		</a:t>
            </a:r>
          </a:p>
          <a:p>
            <a:r>
              <a:rPr lang="en-GB" sz="1800" dirty="0"/>
              <a:t>Dr Anne Mortimer, Research Evaluation Lead, Research Strategy &amp; Policy Unit</a:t>
            </a:r>
            <a:br>
              <a:rPr lang="en-GB" sz="1800" dirty="0"/>
            </a:br>
            <a:r>
              <a:rPr lang="en-GB" sz="1800" dirty="0"/>
              <a:t>(anne.mortimer@admin.ox.ac.uk)</a:t>
            </a:r>
          </a:p>
        </p:txBody>
      </p:sp>
    </p:spTree>
    <p:extLst>
      <p:ext uri="{BB962C8B-B14F-4D97-AF65-F5344CB8AC3E}">
        <p14:creationId xmlns:p14="http://schemas.microsoft.com/office/powerpoint/2010/main" val="2637857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 of the REF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27F17D-0409-495F-9189-1903AD6BD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670" y="1975057"/>
            <a:ext cx="10066789" cy="363021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REF funding bodies have agreed 3 purposes for the exercise: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dirty="0"/>
              <a:t>inform the allocation of block-grant research funding to HEIs based on research quality;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dirty="0"/>
              <a:t>provide accountability for public investment in research and produce evidence of the benefits of this investment; and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dirty="0"/>
              <a:t>provide insights into the health of research in HEIs in the UK.</a:t>
            </a:r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DE8EB0-3DF9-4A68-9079-1AB1D8123580}"/>
              </a:ext>
            </a:extLst>
          </p:cNvPr>
          <p:cNvSpPr/>
          <p:nvPr/>
        </p:nvSpPr>
        <p:spPr>
          <a:xfrm>
            <a:off x="3176016" y="5759570"/>
            <a:ext cx="8866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https://www.jisc.ac.uk/future-research-assessment-programme/initial-decisions</a:t>
            </a:r>
          </a:p>
        </p:txBody>
      </p:sp>
    </p:spTree>
    <p:extLst>
      <p:ext uri="{BB962C8B-B14F-4D97-AF65-F5344CB8AC3E}">
        <p14:creationId xmlns:p14="http://schemas.microsoft.com/office/powerpoint/2010/main" val="238494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Rationale of the design of the REF 2028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27F17D-0409-495F-9189-1903AD6BD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670" y="1975057"/>
            <a:ext cx="10066789" cy="363021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“The changes create an assessment exercise that will underpin: </a:t>
            </a:r>
          </a:p>
          <a:p>
            <a:pPr marL="0" indent="0">
              <a:buNone/>
            </a:pPr>
            <a:r>
              <a:rPr lang="en-GB" dirty="0"/>
              <a:t>• a research system that produces </a:t>
            </a:r>
            <a:r>
              <a:rPr lang="en-GB" b="1" dirty="0"/>
              <a:t>high-quality, rigorous </a:t>
            </a:r>
            <a:r>
              <a:rPr lang="en-GB" dirty="0"/>
              <a:t>research that is </a:t>
            </a:r>
            <a:r>
              <a:rPr lang="en-GB" b="1" dirty="0"/>
              <a:t>open</a:t>
            </a:r>
            <a:r>
              <a:rPr lang="en-GB" dirty="0"/>
              <a:t> to all; </a:t>
            </a:r>
          </a:p>
          <a:p>
            <a:pPr marL="0" indent="0">
              <a:buNone/>
            </a:pPr>
            <a:r>
              <a:rPr lang="en-GB" dirty="0"/>
              <a:t>• an </a:t>
            </a:r>
            <a:r>
              <a:rPr lang="en-GB" b="1" dirty="0"/>
              <a:t>inclusive and collaborative </a:t>
            </a:r>
            <a:r>
              <a:rPr lang="en-GB" dirty="0"/>
              <a:t>research system that supports a </a:t>
            </a:r>
            <a:r>
              <a:rPr lang="en-GB" b="1" dirty="0"/>
              <a:t>diversity</a:t>
            </a:r>
            <a:r>
              <a:rPr lang="en-GB" dirty="0"/>
              <a:t> of people, ideas, institutions, methodologies, outputs, and activities; and </a:t>
            </a:r>
          </a:p>
          <a:p>
            <a:pPr marL="0" indent="0">
              <a:buNone/>
            </a:pPr>
            <a:r>
              <a:rPr lang="en-GB" dirty="0"/>
              <a:t>• an </a:t>
            </a:r>
            <a:r>
              <a:rPr lang="en-GB" b="1" dirty="0"/>
              <a:t>engaged and impactful </a:t>
            </a:r>
            <a:r>
              <a:rPr lang="en-GB" dirty="0"/>
              <a:t>research system that connects research with wider society to bring about positive socio-economic change.”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DE8EB0-3DF9-4A68-9079-1AB1D8123580}"/>
              </a:ext>
            </a:extLst>
          </p:cNvPr>
          <p:cNvSpPr/>
          <p:nvPr/>
        </p:nvSpPr>
        <p:spPr>
          <a:xfrm>
            <a:off x="3176016" y="5759570"/>
            <a:ext cx="8866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https://www.jisc.ac.uk/future-research-assessment-programme/initial-decisions</a:t>
            </a:r>
          </a:p>
        </p:txBody>
      </p:sp>
    </p:spTree>
    <p:extLst>
      <p:ext uri="{BB962C8B-B14F-4D97-AF65-F5344CB8AC3E}">
        <p14:creationId xmlns:p14="http://schemas.microsoft.com/office/powerpoint/2010/main" val="343438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28" y="796781"/>
            <a:ext cx="10066789" cy="1056375"/>
          </a:xfrm>
        </p:spPr>
        <p:txBody>
          <a:bodyPr/>
          <a:lstStyle/>
          <a:p>
            <a:r>
              <a:rPr lang="en-GB" dirty="0"/>
              <a:t>REF 2028 changes in approach from REF 2021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27F17D-0409-495F-9189-1903AD6BD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227" y="1709881"/>
            <a:ext cx="10066789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Shift from assessment at an individual level to an institutional and disciplinary level</a:t>
            </a:r>
            <a:r>
              <a:rPr lang="en-GB" dirty="0"/>
              <a:t>:</a:t>
            </a:r>
          </a:p>
          <a:p>
            <a:r>
              <a:rPr lang="en-GB" dirty="0"/>
              <a:t>Staff volume determined by average of two years of data from HESA staff return – determines number of outputs and impact case studies, but no staff list submission</a:t>
            </a:r>
          </a:p>
          <a:p>
            <a:r>
              <a:rPr lang="en-GB" dirty="0"/>
              <a:t>Complete decoupling of staff and outputs</a:t>
            </a:r>
          </a:p>
          <a:p>
            <a:r>
              <a:rPr lang="en-GB" dirty="0"/>
              <a:t>No individual staff circumstances process</a:t>
            </a:r>
          </a:p>
          <a:p>
            <a:r>
              <a:rPr lang="en-GB" dirty="0"/>
              <a:t>New assessed narrative elements to provide a broader view</a:t>
            </a:r>
          </a:p>
          <a:p>
            <a:r>
              <a:rPr lang="en-GB" dirty="0"/>
              <a:t>Emphasis on support for research culture</a:t>
            </a:r>
          </a:p>
        </p:txBody>
      </p:sp>
    </p:spTree>
    <p:extLst>
      <p:ext uri="{BB962C8B-B14F-4D97-AF65-F5344CB8AC3E}">
        <p14:creationId xmlns:p14="http://schemas.microsoft.com/office/powerpoint/2010/main" val="1784216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28" y="796781"/>
            <a:ext cx="10066789" cy="1056375"/>
          </a:xfrm>
        </p:spPr>
        <p:txBody>
          <a:bodyPr/>
          <a:lstStyle/>
          <a:p>
            <a:r>
              <a:rPr lang="en-GB" dirty="0"/>
              <a:t>REF 2028 components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27F17D-0409-495F-9189-1903AD6BD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227" y="1709881"/>
            <a:ext cx="10066789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new assessed elements will be:</a:t>
            </a:r>
          </a:p>
          <a:p>
            <a:pPr lvl="0"/>
            <a:r>
              <a:rPr lang="en-GB" dirty="0"/>
              <a:t>Contribution to Knowledge and Understanding (50%)</a:t>
            </a:r>
          </a:p>
          <a:p>
            <a:pPr lvl="0"/>
            <a:r>
              <a:rPr lang="en-GB" dirty="0"/>
              <a:t>Engagement and Impact (25%)</a:t>
            </a:r>
          </a:p>
          <a:p>
            <a:pPr lvl="0"/>
            <a:r>
              <a:rPr lang="en-GB" dirty="0"/>
              <a:t>People, Culture and Environment (25%)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disciplinary structure (Units of Assessment, or UOAs) are proposed to be the same as for REF 2021.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746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B8A62FC-2DC5-CF4B-AA7C-0E9D80174C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800379"/>
              </p:ext>
            </p:extLst>
          </p:nvPr>
        </p:nvGraphicFramePr>
        <p:xfrm>
          <a:off x="738230" y="1435608"/>
          <a:ext cx="10612521" cy="4453129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2539679">
                  <a:extLst>
                    <a:ext uri="{9D8B030D-6E8A-4147-A177-3AD203B41FA5}">
                      <a16:colId xmlns:a16="http://schemas.microsoft.com/office/drawing/2014/main" val="2970814936"/>
                    </a:ext>
                  </a:extLst>
                </a:gridCol>
                <a:gridCol w="1391627">
                  <a:extLst>
                    <a:ext uri="{9D8B030D-6E8A-4147-A177-3AD203B41FA5}">
                      <a16:colId xmlns:a16="http://schemas.microsoft.com/office/drawing/2014/main" val="2213998784"/>
                    </a:ext>
                  </a:extLst>
                </a:gridCol>
                <a:gridCol w="2881184">
                  <a:extLst>
                    <a:ext uri="{9D8B030D-6E8A-4147-A177-3AD203B41FA5}">
                      <a16:colId xmlns:a16="http://schemas.microsoft.com/office/drawing/2014/main" val="1318886609"/>
                    </a:ext>
                  </a:extLst>
                </a:gridCol>
                <a:gridCol w="2227264">
                  <a:extLst>
                    <a:ext uri="{9D8B030D-6E8A-4147-A177-3AD203B41FA5}">
                      <a16:colId xmlns:a16="http://schemas.microsoft.com/office/drawing/2014/main" val="4026952932"/>
                    </a:ext>
                  </a:extLst>
                </a:gridCol>
                <a:gridCol w="1572767">
                  <a:extLst>
                    <a:ext uri="{9D8B030D-6E8A-4147-A177-3AD203B41FA5}">
                      <a16:colId xmlns:a16="http://schemas.microsoft.com/office/drawing/2014/main" val="3354063707"/>
                    </a:ext>
                  </a:extLst>
                </a:gridCol>
              </a:tblGrid>
              <a:tr h="6805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Element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Weighting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Submission component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Contribution to element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Overall contribution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65445"/>
                  </a:ext>
                </a:extLst>
              </a:tr>
              <a:tr h="35702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Contribution to knowledge and understanding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50%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Outputs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at most 90%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45%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983912"/>
                  </a:ext>
                </a:extLst>
              </a:tr>
              <a:tr h="6831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Disciplinary-level statement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at least 10%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5%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169095"/>
                  </a:ext>
                </a:extLst>
              </a:tr>
              <a:tr h="68311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Engagement and Impact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25%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Impact case studies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80% for units &gt;40FTE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20%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367445"/>
                  </a:ext>
                </a:extLst>
              </a:tr>
              <a:tr h="6831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Disciplinary-level statement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20% for units &gt;40FTE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5%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1362579"/>
                  </a:ext>
                </a:extLst>
              </a:tr>
              <a:tr h="68311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People, culture and environment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25%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Disciplinary-level statement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at most 80%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20%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823296"/>
                  </a:ext>
                </a:extLst>
              </a:tr>
              <a:tr h="6831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Institutional-level statement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at least 20%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5%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62234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02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440" y="1016134"/>
            <a:ext cx="10066789" cy="1056375"/>
          </a:xfrm>
        </p:spPr>
        <p:txBody>
          <a:bodyPr/>
          <a:lstStyle/>
          <a:p>
            <a:r>
              <a:rPr lang="en-GB" dirty="0"/>
              <a:t>Elements for consultation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27F17D-0409-495F-9189-1903AD6BD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40" y="1725036"/>
            <a:ext cx="11493536" cy="4351338"/>
          </a:xfrm>
        </p:spPr>
        <p:txBody>
          <a:bodyPr/>
          <a:lstStyle/>
          <a:p>
            <a:r>
              <a:rPr lang="en-GB" dirty="0"/>
              <a:t>Initial decisions consultation (summer/autumn 2023):</a:t>
            </a:r>
          </a:p>
          <a:p>
            <a:pPr lvl="1"/>
            <a:r>
              <a:rPr lang="en-GB" dirty="0"/>
              <a:t>Practical challenges in implementation of the new approach to volume</a:t>
            </a:r>
          </a:p>
          <a:p>
            <a:pPr lvl="1"/>
            <a:r>
              <a:rPr lang="en-GB" dirty="0"/>
              <a:t>Consequences of output decoupling, and indicators for demonstrating a substantive link between outputs and the submitting institution</a:t>
            </a:r>
          </a:p>
          <a:p>
            <a:pPr lvl="1"/>
            <a:r>
              <a:rPr lang="en-GB" dirty="0"/>
              <a:t>Any necessary changes to UOA structure</a:t>
            </a:r>
          </a:p>
          <a:p>
            <a:pPr lvl="1"/>
            <a:r>
              <a:rPr lang="en-GB" dirty="0"/>
              <a:t>Reduction in the number of impact case studies required</a:t>
            </a:r>
          </a:p>
          <a:p>
            <a:pPr lvl="1"/>
            <a:r>
              <a:rPr lang="en-GB" dirty="0"/>
              <a:t>Effect of proposals on staff with protected characteristics</a:t>
            </a:r>
          </a:p>
          <a:p>
            <a:pPr lvl="1"/>
            <a:r>
              <a:rPr lang="en-GB" dirty="0"/>
              <a:t>Requirements for Covid mitigations</a:t>
            </a:r>
          </a:p>
          <a:p>
            <a:r>
              <a:rPr lang="en-GB" dirty="0"/>
              <a:t>Open access policy consultation (autumn/winter 2023/24)</a:t>
            </a:r>
          </a:p>
          <a:p>
            <a:r>
              <a:rPr lang="en-GB" dirty="0"/>
              <a:t>Commissioned exploration of metrics/data indicators (autumn/winter 2023)</a:t>
            </a:r>
          </a:p>
          <a:p>
            <a:r>
              <a:rPr lang="en-GB" dirty="0"/>
              <a:t>Consultation on Guidance on Submissions and Panel Criteria (winter 2024/25)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705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Anticipated timeline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434D7C5-1DC7-4D78-AEAD-4327D40437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182827"/>
              </p:ext>
            </p:extLst>
          </p:nvPr>
        </p:nvGraphicFramePr>
        <p:xfrm>
          <a:off x="738681" y="2039720"/>
          <a:ext cx="10066338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9916">
                  <a:extLst>
                    <a:ext uri="{9D8B030D-6E8A-4147-A177-3AD203B41FA5}">
                      <a16:colId xmlns:a16="http://schemas.microsoft.com/office/drawing/2014/main" val="275775701"/>
                    </a:ext>
                  </a:extLst>
                </a:gridCol>
                <a:gridCol w="7686422">
                  <a:extLst>
                    <a:ext uri="{9D8B030D-6E8A-4147-A177-3AD203B41FA5}">
                      <a16:colId xmlns:a16="http://schemas.microsoft.com/office/drawing/2014/main" val="14714604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Autumn/winter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Further decisions on REF 2028 published following consultation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195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Spring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OA policy 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527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Winter 2024/25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Guidance on Submissions and Panel Criteria &amp; Working Methods 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661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Autumn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Staff HESA returns including all REF fields including UOA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650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Autumn 2026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Staff HESA returns determining staff volume for REF 2028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666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Autumn 2027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095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Nov 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Submission deadline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506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Dec 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2"/>
                          </a:solidFill>
                          <a:latin typeface="+mj-lt"/>
                        </a:rPr>
                        <a:t>Results 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121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895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01E19-832D-4EEF-912C-2FACA9451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46" y="2076263"/>
            <a:ext cx="10066789" cy="1056375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+mj-lt"/>
              </a:rPr>
              <a:t>To contribute to the consultation, get in touch with your divisional </a:t>
            </a:r>
            <a:r>
              <a:rPr lang="en-GB" dirty="0">
                <a:latin typeface="+mj-lt"/>
                <a:hlinkClick r:id="rId2"/>
              </a:rPr>
              <a:t>REF Contact</a:t>
            </a:r>
            <a:br>
              <a:rPr lang="en-GB" dirty="0">
                <a:latin typeface="+mj-lt"/>
              </a:rPr>
            </a:br>
            <a:br>
              <a:rPr lang="en-GB" dirty="0">
                <a:latin typeface="+mj-lt"/>
              </a:rPr>
            </a:br>
            <a:r>
              <a:rPr lang="en-GB" dirty="0">
                <a:latin typeface="+mj-lt"/>
              </a:rPr>
              <a:t>Any questions? </a:t>
            </a:r>
            <a:r>
              <a:rPr lang="en-GB" dirty="0">
                <a:latin typeface="+mj-lt"/>
                <a:hlinkClick r:id="rId3"/>
              </a:rPr>
              <a:t>refinfo@admin.ox.ac.uk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284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C62BCCE1A5064BA82D37E9BFB0851F" ma:contentTypeVersion="14" ma:contentTypeDescription="Create a new document." ma:contentTypeScope="" ma:versionID="c660bda79c94bf4a3056dfd3e20b718b">
  <xsd:schema xmlns:xsd="http://www.w3.org/2001/XMLSchema" xmlns:xs="http://www.w3.org/2001/XMLSchema" xmlns:p="http://schemas.microsoft.com/office/2006/metadata/properties" xmlns:ns3="a6e9c4f1-6694-4be6-a070-8b97939874d3" xmlns:ns4="d88c9889-68c0-4de6-8f74-9bffb23dfa42" targetNamespace="http://schemas.microsoft.com/office/2006/metadata/properties" ma:root="true" ma:fieldsID="684e4e77633fe8d5298d09174bd30265" ns3:_="" ns4:_="">
    <xsd:import namespace="a6e9c4f1-6694-4be6-a070-8b97939874d3"/>
    <xsd:import namespace="d88c9889-68c0-4de6-8f74-9bffb23dfa4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9c4f1-6694-4be6-a070-8b97939874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c9889-68c0-4de6-8f74-9bffb23dfa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6e9c4f1-6694-4be6-a070-8b97939874d3" xsi:nil="true"/>
  </documentManagement>
</p:properties>
</file>

<file path=customXml/itemProps1.xml><?xml version="1.0" encoding="utf-8"?>
<ds:datastoreItem xmlns:ds="http://schemas.openxmlformats.org/officeDocument/2006/customXml" ds:itemID="{1B290E40-9FCA-4393-96D5-5248287C2C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0EF084-946A-4B84-A6CC-F018BC16F1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9c4f1-6694-4be6-a070-8b97939874d3"/>
    <ds:schemaRef ds:uri="d88c9889-68c0-4de6-8f74-9bffb23dfa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47752B-70DF-4438-8A86-18400D6BDCA3}">
  <ds:schemaRefs>
    <ds:schemaRef ds:uri="http://purl.org/dc/terms/"/>
    <ds:schemaRef ds:uri="http://purl.org/dc/elements/1.1/"/>
    <ds:schemaRef ds:uri="http://purl.org/dc/dcmitype/"/>
    <ds:schemaRef ds:uri="a6e9c4f1-6694-4be6-a070-8b97939874d3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d88c9889-68c0-4de6-8f74-9bffb23dfa42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608</Words>
  <Application>Microsoft Office PowerPoint</Application>
  <PresentationFormat>Widescreen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Custom Design</vt:lpstr>
      <vt:lpstr>2_Custom Design</vt:lpstr>
      <vt:lpstr>1_Office Theme</vt:lpstr>
      <vt:lpstr>1_Custom Design</vt:lpstr>
      <vt:lpstr>REF 2028: initial decisions </vt:lpstr>
      <vt:lpstr>Purpose of the REF</vt:lpstr>
      <vt:lpstr>Rationale of the design of the REF 2028</vt:lpstr>
      <vt:lpstr>REF 2028 changes in approach from REF 2021</vt:lpstr>
      <vt:lpstr>REF 2028 components</vt:lpstr>
      <vt:lpstr>PowerPoint Presentation</vt:lpstr>
      <vt:lpstr>Elements for consultation</vt:lpstr>
      <vt:lpstr>Anticipated timeline</vt:lpstr>
      <vt:lpstr>To contribute to the consultation, get in touch with your divisional REF Contact  Any questions? refinfo@admin.ox.ac.uk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– widescreen</dc:title>
  <dc:creator>Gaelle Jolly</dc:creator>
  <cp:lastModifiedBy>Anne Mortimer</cp:lastModifiedBy>
  <cp:revision>55</cp:revision>
  <cp:lastPrinted>2022-10-25T09:45:32Z</cp:lastPrinted>
  <dcterms:created xsi:type="dcterms:W3CDTF">2019-05-08T09:11:25Z</dcterms:created>
  <dcterms:modified xsi:type="dcterms:W3CDTF">2023-06-21T08:52:21Z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0x010100CDC62BCCE1A5064BA82D37E9BFB0851F</vt:lpwstr>
  </property>
</Properties>
</file>