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FF"/>
    <a:srgbClr val="E789DE"/>
    <a:srgbClr val="FF69FF"/>
    <a:srgbClr val="E169D6"/>
    <a:srgbClr val="56D6E4"/>
    <a:srgbClr val="F3A875"/>
    <a:srgbClr val="22BCCC"/>
    <a:srgbClr val="74D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7DD062-EF78-73FD-F40F-1E418710866C}" v="13" dt="2025-08-05T15:40:45.119"/>
    <p1510:client id="{8988153D-178B-8D89-42F6-9FBE4BC3931D}" v="22" dt="2025-08-05T15:51:35.8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2B7CC-9BF5-4DDE-8A5A-A0BEBC29A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CF741-BA6B-4274-AE4D-9800B3174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4C442-5CD7-4E58-92B3-DCC4EBA01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6732C-77DF-4A1D-9EB6-64527B0F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07F2B-075F-41A2-855F-E689C0B8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85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C6842-E842-4B42-8E69-C84EA7CB5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CBF23-108C-4361-B718-61B07F52B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4B177-9EA4-4904-A1D2-F7581C7D1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25FBB-3551-4A81-ACCD-74757D196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CECCC-317F-41AE-A559-13D349B67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4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6CDADC-8D3A-494F-9887-26EB696FBD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F5444-55EC-4138-8125-7AC4ACFF8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1400D-9CF1-42ED-B750-81024CE2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A46F1-43E4-4FF9-89F0-4654A18C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EAFDD-D508-47CA-933C-2406224B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05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C7E5D-BDF7-4501-87ED-53FFAC1F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37C36-9A1D-4428-AEED-C4A982EA2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DCFA6-4457-4ED5-8BEC-32231E383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99EDD-427F-4F95-A9CC-6A019BB2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71BF8-A306-4B93-8E17-297E0494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50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B5A0-FB25-4C4B-959A-D33E3527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34E55-F8CB-4FF2-BAA5-4B21C8949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4BBD1-4EB5-41E9-867C-BA1122BAA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C0732-7D36-48B7-87DF-9EB88CE2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7474A-6F59-4157-A798-4ED23BF0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2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6203-DD1E-49A2-991E-7DCE70CC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95014-684C-40C3-B0CB-A155D2F95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449D0F-FDE4-4453-AF18-AF68CCCC6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5EDED-D50A-468B-B367-E24BBC11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D0A994-1D86-4DFC-9FB7-BB714E76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DF69D-0F34-41DA-A519-20BEDA7A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6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39CFE-A90C-49AB-A668-59C316E84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20111-A72E-4831-B35B-DCCD7F1DE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95441-E266-40E0-B97D-7CDCE3568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1D7AB-0521-424B-A6D8-E550EF780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E3E88-0FEF-4248-9946-9864B622F0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A02AB-8036-4818-A148-E20AA677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A8FC2E-877E-4FB6-A68A-A70A4BD4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9C5616-8632-4472-ACD5-CF6737F7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7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95DD-B0B3-46C2-B417-0E5B348A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E2A669-AD50-4426-AC7D-AC44AC1A5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0C761-8463-4C87-88D7-7296B402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C34A6-5EF6-4FC2-8BE7-32263253D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10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C7AC7-0218-44B7-A152-2A105C99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0F383-CA0F-48AF-AA54-9976CCF0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12FD6-EC78-4AD6-BE6A-F5DFCA3B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64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EA141-38E3-4F77-A027-19F73EAB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2D6AA-5E6B-4E9E-934B-EC97F6EB7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0E769-05E9-4915-9487-ED1601622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EE384-E793-4A0E-87C7-E7E2F204D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9CA7E-282D-47EA-B03E-4DC646EF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33135-B29D-40C0-A5B4-673B9A21B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8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B669-761F-4C75-8895-FA798625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11F491-B582-4843-908C-8AE913E92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2AFFE-DE45-44CF-884D-D67915E6C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E9B46-0A4E-42E3-B910-B18EA22A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00127-E433-4224-8A7F-11E81B58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98CAA-3C23-435E-829D-8596C85A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87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580C94-CC23-46BA-B51B-17DA7601F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F0A9D-4F49-4202-81BA-FAAC37F6D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9D6B5-9C66-4B12-AFCD-FFABB2AC8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59C37-AF44-48A0-820E-B142AE1DE6CB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FEC05-16D3-4A3F-8E52-8698223FB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99FA1-C31E-4811-A607-A5E4A00EB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01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07BCDC9-7EED-4142-BC57-9B30543ACF48}"/>
              </a:ext>
            </a:extLst>
          </p:cNvPr>
          <p:cNvCxnSpPr>
            <a:cxnSpLocks/>
          </p:cNvCxnSpPr>
          <p:nvPr/>
        </p:nvCxnSpPr>
        <p:spPr>
          <a:xfrm flipV="1">
            <a:off x="899565" y="1691727"/>
            <a:ext cx="0" cy="10809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744FEAE-99DD-41AC-BCF8-AB749EE8545C}"/>
              </a:ext>
            </a:extLst>
          </p:cNvPr>
          <p:cNvCxnSpPr>
            <a:cxnSpLocks/>
          </p:cNvCxnSpPr>
          <p:nvPr/>
        </p:nvCxnSpPr>
        <p:spPr>
          <a:xfrm flipH="1">
            <a:off x="7997362" y="3510673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3A3E760-2EAB-44BE-B98F-C29BC251644E}"/>
              </a:ext>
            </a:extLst>
          </p:cNvPr>
          <p:cNvCxnSpPr>
            <a:cxnSpLocks/>
          </p:cNvCxnSpPr>
          <p:nvPr/>
        </p:nvCxnSpPr>
        <p:spPr>
          <a:xfrm flipH="1">
            <a:off x="7997362" y="4219057"/>
            <a:ext cx="1314681" cy="426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83098E7D-65E2-4773-AFBC-C793D9E07195}"/>
              </a:ext>
            </a:extLst>
          </p:cNvPr>
          <p:cNvCxnSpPr>
            <a:cxnSpLocks/>
          </p:cNvCxnSpPr>
          <p:nvPr/>
        </p:nvCxnSpPr>
        <p:spPr>
          <a:xfrm flipH="1">
            <a:off x="8085210" y="5503819"/>
            <a:ext cx="38225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D139B057-239A-498D-82DD-D8F2380945FC}"/>
              </a:ext>
            </a:extLst>
          </p:cNvPr>
          <p:cNvCxnSpPr>
            <a:cxnSpLocks/>
          </p:cNvCxnSpPr>
          <p:nvPr/>
        </p:nvCxnSpPr>
        <p:spPr>
          <a:xfrm>
            <a:off x="9621666" y="1082238"/>
            <a:ext cx="1640281" cy="551888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E8EA340-D687-48B2-A304-961FACBC5D96}"/>
              </a:ext>
            </a:extLst>
          </p:cNvPr>
          <p:cNvCxnSpPr>
            <a:cxnSpLocks/>
          </p:cNvCxnSpPr>
          <p:nvPr/>
        </p:nvCxnSpPr>
        <p:spPr>
          <a:xfrm flipH="1" flipV="1">
            <a:off x="7663366" y="6076952"/>
            <a:ext cx="1200002" cy="1900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C3FE6FA6-07DD-461F-958A-77D16009CC54}"/>
              </a:ext>
            </a:extLst>
          </p:cNvPr>
          <p:cNvCxnSpPr>
            <a:cxnSpLocks/>
          </p:cNvCxnSpPr>
          <p:nvPr/>
        </p:nvCxnSpPr>
        <p:spPr>
          <a:xfrm>
            <a:off x="10255170" y="3119348"/>
            <a:ext cx="27148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ACCE9ADB-D644-40D8-8E1F-9626F83E8566}"/>
              </a:ext>
            </a:extLst>
          </p:cNvPr>
          <p:cNvCxnSpPr>
            <a:cxnSpLocks/>
          </p:cNvCxnSpPr>
          <p:nvPr/>
        </p:nvCxnSpPr>
        <p:spPr>
          <a:xfrm flipH="1">
            <a:off x="5734975" y="3704749"/>
            <a:ext cx="19153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4F9E0A2C-2601-439D-B25B-EF88C3360BAC}"/>
              </a:ext>
            </a:extLst>
          </p:cNvPr>
          <p:cNvCxnSpPr>
            <a:cxnSpLocks/>
          </p:cNvCxnSpPr>
          <p:nvPr/>
        </p:nvCxnSpPr>
        <p:spPr>
          <a:xfrm flipH="1">
            <a:off x="5354595" y="5117595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FCB4D3EE-CA55-43AF-AFB3-691EFC0AD768}"/>
              </a:ext>
            </a:extLst>
          </p:cNvPr>
          <p:cNvCxnSpPr>
            <a:cxnSpLocks/>
          </p:cNvCxnSpPr>
          <p:nvPr/>
        </p:nvCxnSpPr>
        <p:spPr>
          <a:xfrm flipH="1">
            <a:off x="5364792" y="4326447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6E7EBD8F-26F4-4F8A-A738-48642C45522F}"/>
              </a:ext>
            </a:extLst>
          </p:cNvPr>
          <p:cNvCxnSpPr>
            <a:cxnSpLocks/>
          </p:cNvCxnSpPr>
          <p:nvPr/>
        </p:nvCxnSpPr>
        <p:spPr>
          <a:xfrm flipH="1">
            <a:off x="5357492" y="3009418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DBE5811E-7C66-486A-A650-5B7D3BCF9540}"/>
              </a:ext>
            </a:extLst>
          </p:cNvPr>
          <p:cNvCxnSpPr>
            <a:cxnSpLocks/>
          </p:cNvCxnSpPr>
          <p:nvPr/>
        </p:nvCxnSpPr>
        <p:spPr>
          <a:xfrm flipH="1">
            <a:off x="2585425" y="4262777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D43EE301-029C-460B-A3CD-FBBE6CCF2B04}"/>
              </a:ext>
            </a:extLst>
          </p:cNvPr>
          <p:cNvCxnSpPr>
            <a:cxnSpLocks/>
          </p:cNvCxnSpPr>
          <p:nvPr/>
        </p:nvCxnSpPr>
        <p:spPr>
          <a:xfrm flipH="1">
            <a:off x="2949866" y="3558973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C3B21977-AE5E-494A-855E-F433CE7AFFF1}"/>
              </a:ext>
            </a:extLst>
          </p:cNvPr>
          <p:cNvCxnSpPr>
            <a:cxnSpLocks/>
          </p:cNvCxnSpPr>
          <p:nvPr/>
        </p:nvCxnSpPr>
        <p:spPr>
          <a:xfrm flipH="1">
            <a:off x="2605023" y="2974360"/>
            <a:ext cx="34934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1564E1E-85FA-465C-9488-FD3DCEE664E8}"/>
              </a:ext>
            </a:extLst>
          </p:cNvPr>
          <p:cNvCxnSpPr>
            <a:cxnSpLocks/>
          </p:cNvCxnSpPr>
          <p:nvPr/>
        </p:nvCxnSpPr>
        <p:spPr>
          <a:xfrm flipH="1">
            <a:off x="2612874" y="5010285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0E2F1263-9008-434C-96B6-A481670AD896}"/>
              </a:ext>
            </a:extLst>
          </p:cNvPr>
          <p:cNvCxnSpPr>
            <a:cxnSpLocks/>
          </p:cNvCxnSpPr>
          <p:nvPr/>
        </p:nvCxnSpPr>
        <p:spPr>
          <a:xfrm flipH="1">
            <a:off x="2612874" y="5641110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5763B7D-A682-42AC-B0F8-241423C1E271}"/>
              </a:ext>
            </a:extLst>
          </p:cNvPr>
          <p:cNvCxnSpPr>
            <a:cxnSpLocks/>
          </p:cNvCxnSpPr>
          <p:nvPr/>
        </p:nvCxnSpPr>
        <p:spPr>
          <a:xfrm flipV="1">
            <a:off x="11291044" y="1657193"/>
            <a:ext cx="0" cy="1386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34E9AF71-AFF3-4CA0-A691-22733C05F9E2}"/>
              </a:ext>
            </a:extLst>
          </p:cNvPr>
          <p:cNvSpPr/>
          <p:nvPr/>
        </p:nvSpPr>
        <p:spPr>
          <a:xfrm>
            <a:off x="-40931" y="1043017"/>
            <a:ext cx="30869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Innovation &amp; Engagement Team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12CB8-42E3-49D3-9425-FEC7E6D246F3}"/>
              </a:ext>
            </a:extLst>
          </p:cNvPr>
          <p:cNvSpPr/>
          <p:nvPr/>
        </p:nvSpPr>
        <p:spPr>
          <a:xfrm>
            <a:off x="85891" y="1317675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06 August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3966976-39CD-4898-BF57-9F87C910EE8F}"/>
              </a:ext>
            </a:extLst>
          </p:cNvPr>
          <p:cNvSpPr/>
          <p:nvPr/>
        </p:nvSpPr>
        <p:spPr>
          <a:xfrm>
            <a:off x="4821468" y="793550"/>
            <a:ext cx="1876421" cy="453645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Director I&amp;E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Olga Kozlova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A77CA00-8C45-466E-BA5B-9EB1B228DF1A}"/>
              </a:ext>
            </a:extLst>
          </p:cNvPr>
          <p:cNvSpPr/>
          <p:nvPr/>
        </p:nvSpPr>
        <p:spPr>
          <a:xfrm>
            <a:off x="10101205" y="2318738"/>
            <a:ext cx="1934924" cy="427167"/>
          </a:xfrm>
          <a:prstGeom prst="roundRect">
            <a:avLst>
              <a:gd name="adj" fmla="val 10000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Head of Operations and Delivery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Monica Finlayson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75E6005-27F4-4B43-8AAD-ACBA2D64E430}"/>
              </a:ext>
            </a:extLst>
          </p:cNvPr>
          <p:cNvSpPr/>
          <p:nvPr/>
        </p:nvSpPr>
        <p:spPr>
          <a:xfrm>
            <a:off x="7376135" y="2329404"/>
            <a:ext cx="2193315" cy="366193"/>
          </a:xfrm>
          <a:prstGeom prst="roundRect">
            <a:avLst>
              <a:gd name="adj" fmla="val 10000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SERP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Murray Gardner</a:t>
            </a:r>
            <a:endParaRPr lang="en-US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59A0B92-35B6-4B95-9FB9-7D021F2E247B}"/>
              </a:ext>
            </a:extLst>
          </p:cNvPr>
          <p:cNvSpPr/>
          <p:nvPr/>
        </p:nvSpPr>
        <p:spPr>
          <a:xfrm>
            <a:off x="155871" y="2241501"/>
            <a:ext cx="1369771" cy="409577"/>
          </a:xfrm>
          <a:prstGeom prst="roundRect">
            <a:avLst>
              <a:gd name="adj" fmla="val 10000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IPRM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Lucy Booth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618E292-502B-48A6-98BB-3FB29D89E528}"/>
              </a:ext>
            </a:extLst>
          </p:cNvPr>
          <p:cNvSpPr/>
          <p:nvPr/>
        </p:nvSpPr>
        <p:spPr>
          <a:xfrm>
            <a:off x="2464594" y="2269571"/>
            <a:ext cx="1289275" cy="444213"/>
          </a:xfrm>
          <a:prstGeom prst="roundRect">
            <a:avLst>
              <a:gd name="adj" fmla="val 10000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PCER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Mat Hickman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1257BB6-7033-471D-8ACC-925C0FD8E1F2}"/>
              </a:ext>
            </a:extLst>
          </p:cNvPr>
          <p:cNvSpPr/>
          <p:nvPr/>
        </p:nvSpPr>
        <p:spPr>
          <a:xfrm>
            <a:off x="5200567" y="2297870"/>
            <a:ext cx="1280722" cy="412070"/>
          </a:xfrm>
          <a:prstGeom prst="roundRect">
            <a:avLst>
              <a:gd name="adj" fmla="val 10000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EnSpire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Dora Handrea</a:t>
            </a:r>
          </a:p>
          <a:p>
            <a:pPr algn="ctr"/>
            <a:endParaRPr lang="en-GB" sz="1000" dirty="0">
              <a:solidFill>
                <a:srgbClr val="E789D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5E710D4-C252-40CE-A6B6-B5CBF558C6E1}"/>
              </a:ext>
            </a:extLst>
          </p:cNvPr>
          <p:cNvSpPr/>
          <p:nvPr/>
        </p:nvSpPr>
        <p:spPr>
          <a:xfrm>
            <a:off x="486153" y="2754528"/>
            <a:ext cx="1611822" cy="428624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Andrew Dodd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AB6E3E3-51FF-4A9F-9BC9-3E6915EEAB79}"/>
              </a:ext>
            </a:extLst>
          </p:cNvPr>
          <p:cNvSpPr/>
          <p:nvPr/>
        </p:nvSpPr>
        <p:spPr>
          <a:xfrm>
            <a:off x="679858" y="3277827"/>
            <a:ext cx="1570412" cy="426922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IP Rights Specialist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Antoniya Markova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F844ED8-A227-429F-BF3E-E9ADC6EBA965}"/>
              </a:ext>
            </a:extLst>
          </p:cNvPr>
          <p:cNvSpPr/>
          <p:nvPr/>
        </p:nvSpPr>
        <p:spPr>
          <a:xfrm>
            <a:off x="491481" y="4382431"/>
            <a:ext cx="1606499" cy="428624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Vacancy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B044968-ABB8-45D4-B43A-5BEB05CE8E48}"/>
              </a:ext>
            </a:extLst>
          </p:cNvPr>
          <p:cNvSpPr/>
          <p:nvPr/>
        </p:nvSpPr>
        <p:spPr>
          <a:xfrm>
            <a:off x="491481" y="5961908"/>
            <a:ext cx="1601180" cy="58430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&amp; Contracts Associate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McGerty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8B8DA48-50C9-4F44-83B0-9AD6F24412EB}"/>
              </a:ext>
            </a:extLst>
          </p:cNvPr>
          <p:cNvSpPr/>
          <p:nvPr/>
        </p:nvSpPr>
        <p:spPr>
          <a:xfrm>
            <a:off x="638450" y="4938135"/>
            <a:ext cx="1611822" cy="43694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IP Rights Specialist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 Jack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Osimiri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99FA5F3-8ABB-480A-8910-22000AF886C3}"/>
              </a:ext>
            </a:extLst>
          </p:cNvPr>
          <p:cNvCxnSpPr>
            <a:cxnSpLocks/>
            <a:endCxn id="8" idx="3"/>
          </p:cNvCxnSpPr>
          <p:nvPr/>
        </p:nvCxnSpPr>
        <p:spPr>
          <a:xfrm flipH="1" flipV="1">
            <a:off x="6697889" y="1020373"/>
            <a:ext cx="1609523" cy="77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B60AE8F-F17B-46A8-BAAD-292233365F21}"/>
              </a:ext>
            </a:extLst>
          </p:cNvPr>
          <p:cNvCxnSpPr>
            <a:cxnSpLocks/>
          </p:cNvCxnSpPr>
          <p:nvPr/>
        </p:nvCxnSpPr>
        <p:spPr>
          <a:xfrm flipV="1">
            <a:off x="5676710" y="1247195"/>
            <a:ext cx="0" cy="44453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4A3B01F-9AD1-4501-A73A-54FD77AA090D}"/>
              </a:ext>
            </a:extLst>
          </p:cNvPr>
          <p:cNvCxnSpPr>
            <a:cxnSpLocks/>
            <a:stCxn id="85" idx="0"/>
          </p:cNvCxnSpPr>
          <p:nvPr/>
        </p:nvCxnSpPr>
        <p:spPr>
          <a:xfrm flipV="1">
            <a:off x="3362898" y="1657451"/>
            <a:ext cx="0" cy="1167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051802B-B8F8-41AB-B176-2BFBA238B95F}"/>
              </a:ext>
            </a:extLst>
          </p:cNvPr>
          <p:cNvCxnSpPr>
            <a:cxnSpLocks/>
          </p:cNvCxnSpPr>
          <p:nvPr/>
        </p:nvCxnSpPr>
        <p:spPr>
          <a:xfrm flipV="1">
            <a:off x="874090" y="1657191"/>
            <a:ext cx="10396085" cy="388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6C37FB6-ABF5-4B1A-AAAF-71C5686BEDBF}"/>
              </a:ext>
            </a:extLst>
          </p:cNvPr>
          <p:cNvSpPr/>
          <p:nvPr/>
        </p:nvSpPr>
        <p:spPr>
          <a:xfrm>
            <a:off x="2891348" y="2797743"/>
            <a:ext cx="1330818" cy="468319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PCER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Emma Sarcol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2FBF798E-88C8-4D6C-9980-9B36A41005C9}"/>
              </a:ext>
            </a:extLst>
          </p:cNvPr>
          <p:cNvSpPr/>
          <p:nvPr/>
        </p:nvSpPr>
        <p:spPr>
          <a:xfrm>
            <a:off x="3290124" y="3340885"/>
            <a:ext cx="1670875" cy="543690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Engagement Grants &amp; Project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Faye Shelbourne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9CD94A6A-FAE5-42DE-B2D8-6DBCE456C051}"/>
              </a:ext>
            </a:extLst>
          </p:cNvPr>
          <p:cNvSpPr/>
          <p:nvPr/>
        </p:nvSpPr>
        <p:spPr>
          <a:xfrm>
            <a:off x="3284709" y="4765086"/>
            <a:ext cx="1676290" cy="543690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and Grants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Annaleise Wood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70F84DC6-6450-41D2-8BAB-9B4227D85906}"/>
              </a:ext>
            </a:extLst>
          </p:cNvPr>
          <p:cNvSpPr/>
          <p:nvPr/>
        </p:nvSpPr>
        <p:spPr>
          <a:xfrm>
            <a:off x="3284709" y="5426476"/>
            <a:ext cx="1661618" cy="584307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PCER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Caunt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B941205-DFD2-4AE3-97B9-FF5A80247EA5}"/>
              </a:ext>
            </a:extLst>
          </p:cNvPr>
          <p:cNvSpPr/>
          <p:nvPr/>
        </p:nvSpPr>
        <p:spPr>
          <a:xfrm>
            <a:off x="3291512" y="4102251"/>
            <a:ext cx="1669487" cy="545135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 Engagement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Vacant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888B7C1-05E8-4B49-92BA-BD8204DA3B27}"/>
              </a:ext>
            </a:extLst>
          </p:cNvPr>
          <p:cNvCxnSpPr>
            <a:cxnSpLocks/>
          </p:cNvCxnSpPr>
          <p:nvPr/>
        </p:nvCxnSpPr>
        <p:spPr>
          <a:xfrm flipH="1" flipV="1">
            <a:off x="2605023" y="2713784"/>
            <a:ext cx="7851" cy="295930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80C21A42-94E9-44FF-8CCC-2E715669A4CC}"/>
              </a:ext>
            </a:extLst>
          </p:cNvPr>
          <p:cNvSpPr/>
          <p:nvPr/>
        </p:nvSpPr>
        <p:spPr>
          <a:xfrm>
            <a:off x="7854900" y="2837248"/>
            <a:ext cx="1721032" cy="411559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and Innovation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Thandiwe Hara-Msulira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BA3215CB-0F02-4E8D-A6F9-7C8A1DC60313}"/>
              </a:ext>
            </a:extLst>
          </p:cNvPr>
          <p:cNvSpPr/>
          <p:nvPr/>
        </p:nvSpPr>
        <p:spPr>
          <a:xfrm>
            <a:off x="8379872" y="3361737"/>
            <a:ext cx="1591520" cy="521043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Data and Impact Specialist 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  <a:ea typeface="Calibri"/>
                <a:cs typeface="Calibri"/>
              </a:rPr>
              <a:t>Vacant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37A2116F-84F4-41F5-B05D-AD3288B8B1B8}"/>
              </a:ext>
            </a:extLst>
          </p:cNvPr>
          <p:cNvSpPr/>
          <p:nvPr/>
        </p:nvSpPr>
        <p:spPr>
          <a:xfrm>
            <a:off x="7900634" y="4514695"/>
            <a:ext cx="1721032" cy="613920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Regional Engagement and Innovation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Simon Guillaume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F799968C-E8FD-4EE7-A1B7-823269B48014}"/>
              </a:ext>
            </a:extLst>
          </p:cNvPr>
          <p:cNvSpPr/>
          <p:nvPr/>
        </p:nvSpPr>
        <p:spPr>
          <a:xfrm>
            <a:off x="8379872" y="4002255"/>
            <a:ext cx="1591520" cy="39837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Specialist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Sandra Baker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EFBDBA30-D1B4-4B41-88B4-065C8F2FCDC7}"/>
              </a:ext>
            </a:extLst>
          </p:cNvPr>
          <p:cNvSpPr/>
          <p:nvPr/>
        </p:nvSpPr>
        <p:spPr>
          <a:xfrm>
            <a:off x="7572541" y="823466"/>
            <a:ext cx="2055783" cy="530584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Personal Assistant and Administrator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Nicola Cilliers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C696403A-323A-42A8-B9F0-269551946684}"/>
              </a:ext>
            </a:extLst>
          </p:cNvPr>
          <p:cNvSpPr/>
          <p:nvPr/>
        </p:nvSpPr>
        <p:spPr>
          <a:xfrm>
            <a:off x="8379872" y="5825934"/>
            <a:ext cx="1591520" cy="521043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Public Affairs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Starting in Sept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E1BEBF7C-2191-4647-93D5-F852B7B99DD2}"/>
              </a:ext>
            </a:extLst>
          </p:cNvPr>
          <p:cNvSpPr/>
          <p:nvPr/>
        </p:nvSpPr>
        <p:spPr>
          <a:xfrm>
            <a:off x="8379872" y="5294901"/>
            <a:ext cx="1589368" cy="407400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Specialist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Dorota Nawrot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FFAA2A4-17F0-4B78-8F5E-5623ECC2364A}"/>
              </a:ext>
            </a:extLst>
          </p:cNvPr>
          <p:cNvCxnSpPr>
            <a:cxnSpLocks/>
          </p:cNvCxnSpPr>
          <p:nvPr/>
        </p:nvCxnSpPr>
        <p:spPr>
          <a:xfrm flipV="1">
            <a:off x="10255170" y="2730206"/>
            <a:ext cx="0" cy="18071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B179810-D663-4194-B03E-7432FD4868A9}"/>
              </a:ext>
            </a:extLst>
          </p:cNvPr>
          <p:cNvCxnSpPr>
            <a:cxnSpLocks/>
          </p:cNvCxnSpPr>
          <p:nvPr/>
        </p:nvCxnSpPr>
        <p:spPr>
          <a:xfrm flipV="1">
            <a:off x="8006116" y="3241069"/>
            <a:ext cx="0" cy="977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DC746A0-48F2-46E7-9739-DAF28E5858D9}"/>
              </a:ext>
            </a:extLst>
          </p:cNvPr>
          <p:cNvCxnSpPr>
            <a:cxnSpLocks/>
          </p:cNvCxnSpPr>
          <p:nvPr/>
        </p:nvCxnSpPr>
        <p:spPr>
          <a:xfrm flipH="1">
            <a:off x="7663366" y="2965388"/>
            <a:ext cx="19153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2AE1A49A-48FD-4CB3-BB02-ECB4D73E83DF}"/>
              </a:ext>
            </a:extLst>
          </p:cNvPr>
          <p:cNvCxnSpPr>
            <a:cxnSpLocks/>
          </p:cNvCxnSpPr>
          <p:nvPr/>
        </p:nvCxnSpPr>
        <p:spPr>
          <a:xfrm flipH="1" flipV="1">
            <a:off x="7663366" y="4784772"/>
            <a:ext cx="237268" cy="142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E9230714-66A7-4553-858A-719C523631AD}"/>
              </a:ext>
            </a:extLst>
          </p:cNvPr>
          <p:cNvCxnSpPr>
            <a:cxnSpLocks/>
          </p:cNvCxnSpPr>
          <p:nvPr/>
        </p:nvCxnSpPr>
        <p:spPr>
          <a:xfrm flipH="1" flipV="1">
            <a:off x="7665518" y="2689162"/>
            <a:ext cx="13955" cy="33972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id="{9B8AEFD5-8C83-4938-9225-11330ACDF160}"/>
              </a:ext>
            </a:extLst>
          </p:cNvPr>
          <p:cNvSpPr/>
          <p:nvPr/>
        </p:nvSpPr>
        <p:spPr>
          <a:xfrm>
            <a:off x="5716997" y="2830060"/>
            <a:ext cx="1280722" cy="442992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Enterprise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Vickie Porritt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id="{3D24DFE0-96A6-4979-9076-65A0C7C3008B}"/>
              </a:ext>
            </a:extLst>
          </p:cNvPr>
          <p:cNvSpPr/>
          <p:nvPr/>
        </p:nvSpPr>
        <p:spPr>
          <a:xfrm>
            <a:off x="5908531" y="4124568"/>
            <a:ext cx="1545308" cy="584305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EnSpire Stakeholder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Greg Jones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21C823F0-0205-45B7-8C28-0B5065F31409}"/>
              </a:ext>
            </a:extLst>
          </p:cNvPr>
          <p:cNvSpPr/>
          <p:nvPr/>
        </p:nvSpPr>
        <p:spPr>
          <a:xfrm>
            <a:off x="5920178" y="4864455"/>
            <a:ext cx="1545308" cy="584305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Marketing &amp; Comms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Parkes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1B43FE0E-A404-4205-91FA-EAF95EB195FF}"/>
              </a:ext>
            </a:extLst>
          </p:cNvPr>
          <p:cNvSpPr/>
          <p:nvPr/>
        </p:nvSpPr>
        <p:spPr>
          <a:xfrm>
            <a:off x="5908531" y="3523610"/>
            <a:ext cx="1545308" cy="431633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Events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Diana Lee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id="{A089FEF6-28D9-4922-A9C5-68F7F6C6D0C6}"/>
              </a:ext>
            </a:extLst>
          </p:cNvPr>
          <p:cNvSpPr/>
          <p:nvPr/>
        </p:nvSpPr>
        <p:spPr>
          <a:xfrm>
            <a:off x="5579186" y="6278319"/>
            <a:ext cx="1545308" cy="443830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Data Analyst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Natalia Shimokhina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51D98023-256E-47B1-AE46-3C19BA49BA9A}"/>
              </a:ext>
            </a:extLst>
          </p:cNvPr>
          <p:cNvSpPr/>
          <p:nvPr/>
        </p:nvSpPr>
        <p:spPr>
          <a:xfrm>
            <a:off x="10407820" y="4245240"/>
            <a:ext cx="1676150" cy="58430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Finance &amp; Operations Coordinator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Jodie Tafin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2D176C03-8A47-4A92-A2FF-3D90CE558918}"/>
              </a:ext>
            </a:extLst>
          </p:cNvPr>
          <p:cNvSpPr/>
          <p:nvPr/>
        </p:nvSpPr>
        <p:spPr>
          <a:xfrm>
            <a:off x="675861" y="3851187"/>
            <a:ext cx="1574411" cy="431634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IP Rights Specialist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Uyanga Amarsaikhan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E6E53396-AFE6-40AA-9A6D-A19C44289378}"/>
              </a:ext>
            </a:extLst>
          </p:cNvPr>
          <p:cNvSpPr/>
          <p:nvPr/>
        </p:nvSpPr>
        <p:spPr>
          <a:xfrm>
            <a:off x="638450" y="5454620"/>
            <a:ext cx="1611822" cy="436946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IP Rights Specialist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Melanie Whitfield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EA4E63B9-4968-4065-BB5F-AC55E7D6BB08}"/>
              </a:ext>
            </a:extLst>
          </p:cNvPr>
          <p:cNvCxnSpPr>
            <a:cxnSpLocks/>
          </p:cNvCxnSpPr>
          <p:nvPr/>
        </p:nvCxnSpPr>
        <p:spPr>
          <a:xfrm flipV="1">
            <a:off x="287613" y="2667844"/>
            <a:ext cx="6796" cy="365980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BF8FA3A3-ECE4-4D0E-842E-77EBF543983A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298825" y="2965388"/>
            <a:ext cx="187328" cy="34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D3518E23-D48B-4EF0-AC05-CA78AA56F1AB}"/>
              </a:ext>
            </a:extLst>
          </p:cNvPr>
          <p:cNvCxnSpPr>
            <a:cxnSpLocks/>
          </p:cNvCxnSpPr>
          <p:nvPr/>
        </p:nvCxnSpPr>
        <p:spPr>
          <a:xfrm flipH="1" flipV="1">
            <a:off x="276402" y="4592244"/>
            <a:ext cx="223191" cy="34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B0971EAB-3331-4F70-AEA6-5B346DCF39FA}"/>
              </a:ext>
            </a:extLst>
          </p:cNvPr>
          <p:cNvCxnSpPr>
            <a:cxnSpLocks/>
          </p:cNvCxnSpPr>
          <p:nvPr/>
        </p:nvCxnSpPr>
        <p:spPr>
          <a:xfrm flipH="1" flipV="1">
            <a:off x="294409" y="6324196"/>
            <a:ext cx="187328" cy="34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0D4363D7-E577-400C-96C8-00C4488F2CAF}"/>
              </a:ext>
            </a:extLst>
          </p:cNvPr>
          <p:cNvCxnSpPr>
            <a:cxnSpLocks/>
          </p:cNvCxnSpPr>
          <p:nvPr/>
        </p:nvCxnSpPr>
        <p:spPr>
          <a:xfrm flipV="1">
            <a:off x="544433" y="3171260"/>
            <a:ext cx="0" cy="8957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6DC762C1-30F1-4189-9282-A7E1681CFB5C}"/>
              </a:ext>
            </a:extLst>
          </p:cNvPr>
          <p:cNvCxnSpPr>
            <a:cxnSpLocks/>
          </p:cNvCxnSpPr>
          <p:nvPr/>
        </p:nvCxnSpPr>
        <p:spPr>
          <a:xfrm flipV="1">
            <a:off x="512398" y="4808060"/>
            <a:ext cx="0" cy="8957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B5501831-0356-467F-942B-932AD4B8C0FC}"/>
              </a:ext>
            </a:extLst>
          </p:cNvPr>
          <p:cNvCxnSpPr>
            <a:cxnSpLocks/>
            <a:stCxn id="144" idx="1"/>
          </p:cNvCxnSpPr>
          <p:nvPr/>
        </p:nvCxnSpPr>
        <p:spPr>
          <a:xfrm flipH="1">
            <a:off x="544435" y="4067004"/>
            <a:ext cx="13142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0D110288-C5E0-4144-BA50-BC12A3EAB875}"/>
              </a:ext>
            </a:extLst>
          </p:cNvPr>
          <p:cNvCxnSpPr>
            <a:cxnSpLocks/>
            <a:stCxn id="27" idx="1"/>
          </p:cNvCxnSpPr>
          <p:nvPr/>
        </p:nvCxnSpPr>
        <p:spPr>
          <a:xfrm flipH="1">
            <a:off x="544433" y="3491288"/>
            <a:ext cx="1354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87A6FA39-FA4D-4D4B-AD11-8004D0C4EEA0}"/>
              </a:ext>
            </a:extLst>
          </p:cNvPr>
          <p:cNvCxnSpPr>
            <a:cxnSpLocks/>
          </p:cNvCxnSpPr>
          <p:nvPr/>
        </p:nvCxnSpPr>
        <p:spPr>
          <a:xfrm flipH="1">
            <a:off x="512398" y="5703804"/>
            <a:ext cx="13142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74250B4F-5A9D-4E26-A012-C54234AD5CDB}"/>
              </a:ext>
            </a:extLst>
          </p:cNvPr>
          <p:cNvCxnSpPr>
            <a:cxnSpLocks/>
          </p:cNvCxnSpPr>
          <p:nvPr/>
        </p:nvCxnSpPr>
        <p:spPr>
          <a:xfrm flipH="1">
            <a:off x="512398" y="5156608"/>
            <a:ext cx="13142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1DC245D5-0BD3-4CB2-92A2-695D96D05EB8}"/>
              </a:ext>
            </a:extLst>
          </p:cNvPr>
          <p:cNvCxnSpPr>
            <a:cxnSpLocks/>
          </p:cNvCxnSpPr>
          <p:nvPr/>
        </p:nvCxnSpPr>
        <p:spPr>
          <a:xfrm flipV="1">
            <a:off x="2964379" y="3266063"/>
            <a:ext cx="0" cy="2929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9164FDF3-C55C-410B-9174-50C931DCB84E}"/>
              </a:ext>
            </a:extLst>
          </p:cNvPr>
          <p:cNvCxnSpPr>
            <a:cxnSpLocks/>
          </p:cNvCxnSpPr>
          <p:nvPr/>
        </p:nvCxnSpPr>
        <p:spPr>
          <a:xfrm flipH="1" flipV="1">
            <a:off x="5317387" y="2701935"/>
            <a:ext cx="27183" cy="24160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F9B7A44E-2467-471C-974A-E9D4C49CFCD5}"/>
              </a:ext>
            </a:extLst>
          </p:cNvPr>
          <p:cNvCxnSpPr>
            <a:cxnSpLocks/>
          </p:cNvCxnSpPr>
          <p:nvPr/>
        </p:nvCxnSpPr>
        <p:spPr>
          <a:xfrm flipV="1">
            <a:off x="5745649" y="3261756"/>
            <a:ext cx="0" cy="4429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9A51721A-31BD-4841-BFD5-CFBC489F585A}"/>
              </a:ext>
            </a:extLst>
          </p:cNvPr>
          <p:cNvCxnSpPr>
            <a:cxnSpLocks/>
          </p:cNvCxnSpPr>
          <p:nvPr/>
        </p:nvCxnSpPr>
        <p:spPr>
          <a:xfrm flipV="1">
            <a:off x="5675320" y="1677531"/>
            <a:ext cx="1391" cy="13006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3595D44-C83D-47F5-A3E0-558B5B092268}"/>
              </a:ext>
            </a:extLst>
          </p:cNvPr>
          <p:cNvCxnSpPr>
            <a:cxnSpLocks/>
          </p:cNvCxnSpPr>
          <p:nvPr/>
        </p:nvCxnSpPr>
        <p:spPr>
          <a:xfrm flipV="1">
            <a:off x="8075966" y="5113733"/>
            <a:ext cx="0" cy="3900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880EB58-175E-4DFE-AD4C-164446478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30" y="172371"/>
            <a:ext cx="1764286" cy="961995"/>
          </a:xfrm>
          <a:prstGeom prst="rect">
            <a:avLst/>
          </a:prstGeom>
        </p:spPr>
      </p:pic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5D8FB5E9-80F2-4808-B7CC-95C52C599390}"/>
              </a:ext>
            </a:extLst>
          </p:cNvPr>
          <p:cNvSpPr/>
          <p:nvPr/>
        </p:nvSpPr>
        <p:spPr>
          <a:xfrm>
            <a:off x="155871" y="1787252"/>
            <a:ext cx="1625240" cy="393306"/>
          </a:xfrm>
          <a:prstGeom prst="roundRect">
            <a:avLst>
              <a:gd name="adj" fmla="val 1000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anchor="t"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Intellectual Property Rights Management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BC8127DD-7B7C-412F-B234-B48756E57977}"/>
              </a:ext>
            </a:extLst>
          </p:cNvPr>
          <p:cNvSpPr/>
          <p:nvPr/>
        </p:nvSpPr>
        <p:spPr>
          <a:xfrm>
            <a:off x="2475128" y="1774188"/>
            <a:ext cx="1775540" cy="445898"/>
          </a:xfrm>
          <a:prstGeom prst="roundRect">
            <a:avLst>
              <a:gd name="adj" fmla="val 1000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Public &amp; Community Engagement with Research</a:t>
            </a:r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5FDF2E3D-EEBA-4E41-9083-DD0396B3648C}"/>
              </a:ext>
            </a:extLst>
          </p:cNvPr>
          <p:cNvSpPr/>
          <p:nvPr/>
        </p:nvSpPr>
        <p:spPr>
          <a:xfrm>
            <a:off x="5209101" y="1807595"/>
            <a:ext cx="1672268" cy="412069"/>
          </a:xfrm>
          <a:prstGeom prst="roundRect">
            <a:avLst>
              <a:gd name="adj" fmla="val 1000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EnSpire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</a:rPr>
              <a:t>Entrepreneurship Hub</a:t>
            </a:r>
          </a:p>
        </p:txBody>
      </p:sp>
      <p:sp>
        <p:nvSpPr>
          <p:cNvPr id="105" name="Rectangle: Rounded Corners 104">
            <a:extLst>
              <a:ext uri="{FF2B5EF4-FFF2-40B4-BE49-F238E27FC236}">
                <a16:creationId xmlns:a16="http://schemas.microsoft.com/office/drawing/2014/main" id="{0D419713-4085-4A60-A459-B05E947B043D}"/>
              </a:ext>
            </a:extLst>
          </p:cNvPr>
          <p:cNvSpPr/>
          <p:nvPr/>
        </p:nvSpPr>
        <p:spPr>
          <a:xfrm>
            <a:off x="7376135" y="1809686"/>
            <a:ext cx="1886466" cy="431816"/>
          </a:xfrm>
          <a:prstGeom prst="roundRect">
            <a:avLst>
              <a:gd name="adj" fmla="val 1000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Strategic Engagement &amp; Regional Partnerships</a:t>
            </a: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0189347-55F6-45AF-BD61-42AB1850F226}"/>
              </a:ext>
            </a:extLst>
          </p:cNvPr>
          <p:cNvSpPr/>
          <p:nvPr/>
        </p:nvSpPr>
        <p:spPr>
          <a:xfrm>
            <a:off x="10101205" y="1809686"/>
            <a:ext cx="1886466" cy="431815"/>
          </a:xfrm>
          <a:prstGeom prst="roundRect">
            <a:avLst>
              <a:gd name="adj" fmla="val 1000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r>
              <a:rPr lang="en-GB" sz="1000" b="1" dirty="0">
                <a:solidFill>
                  <a:schemeClr val="tx1"/>
                </a:solidFill>
              </a:rPr>
              <a:t>Operations and Delivery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D82106D0-7624-4CB3-87B8-12BB00F8D690}"/>
              </a:ext>
            </a:extLst>
          </p:cNvPr>
          <p:cNvCxnSpPr>
            <a:cxnSpLocks/>
          </p:cNvCxnSpPr>
          <p:nvPr/>
        </p:nvCxnSpPr>
        <p:spPr>
          <a:xfrm flipV="1">
            <a:off x="8307412" y="1676620"/>
            <a:ext cx="0" cy="1386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479B51A1-5AAC-41F5-936E-5436B09B317B}"/>
              </a:ext>
            </a:extLst>
          </p:cNvPr>
          <p:cNvSpPr/>
          <p:nvPr/>
        </p:nvSpPr>
        <p:spPr>
          <a:xfrm>
            <a:off x="10439924" y="2876958"/>
            <a:ext cx="1644046" cy="552041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Innovation Comms Manager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Vacant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24" name="Rectangle: Rounded Corners 123">
            <a:extLst>
              <a:ext uri="{FF2B5EF4-FFF2-40B4-BE49-F238E27FC236}">
                <a16:creationId xmlns:a16="http://schemas.microsoft.com/office/drawing/2014/main" id="{EF9B6637-DA09-405A-836F-F8B2566200D5}"/>
              </a:ext>
            </a:extLst>
          </p:cNvPr>
          <p:cNvSpPr/>
          <p:nvPr/>
        </p:nvSpPr>
        <p:spPr>
          <a:xfrm>
            <a:off x="10439924" y="3579983"/>
            <a:ext cx="1644046" cy="422272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Events Manager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Vacant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44A1D999-BB78-45D0-8A87-56B096D1588A}"/>
              </a:ext>
            </a:extLst>
          </p:cNvPr>
          <p:cNvCxnSpPr>
            <a:cxnSpLocks/>
            <a:endCxn id="124" idx="1"/>
          </p:cNvCxnSpPr>
          <p:nvPr/>
        </p:nvCxnSpPr>
        <p:spPr>
          <a:xfrm flipV="1">
            <a:off x="10248157" y="3791119"/>
            <a:ext cx="191767" cy="76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0BE7D927-E063-47AB-AB6A-541AAED3327E}"/>
              </a:ext>
            </a:extLst>
          </p:cNvPr>
          <p:cNvCxnSpPr>
            <a:cxnSpLocks/>
            <a:endCxn id="141" idx="1"/>
          </p:cNvCxnSpPr>
          <p:nvPr/>
        </p:nvCxnSpPr>
        <p:spPr>
          <a:xfrm>
            <a:off x="10248157" y="4537393"/>
            <a:ext cx="1596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B31AECE-3726-463D-A7CB-155AEB625302}"/>
              </a:ext>
            </a:extLst>
          </p:cNvPr>
          <p:cNvCxnSpPr>
            <a:cxnSpLocks/>
          </p:cNvCxnSpPr>
          <p:nvPr/>
        </p:nvCxnSpPr>
        <p:spPr>
          <a:xfrm flipV="1">
            <a:off x="287613" y="6278319"/>
            <a:ext cx="0" cy="39008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4609567-2BBE-4194-9E86-4139DFA4AEBF}"/>
              </a:ext>
            </a:extLst>
          </p:cNvPr>
          <p:cNvCxnSpPr>
            <a:cxnSpLocks/>
          </p:cNvCxnSpPr>
          <p:nvPr/>
        </p:nvCxnSpPr>
        <p:spPr>
          <a:xfrm>
            <a:off x="294409" y="6668405"/>
            <a:ext cx="5284777" cy="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AD60F6F5-2327-43D3-8458-4E59224D5333}"/>
              </a:ext>
            </a:extLst>
          </p:cNvPr>
          <p:cNvCxnSpPr>
            <a:cxnSpLocks/>
          </p:cNvCxnSpPr>
          <p:nvPr/>
        </p:nvCxnSpPr>
        <p:spPr>
          <a:xfrm>
            <a:off x="5354595" y="5128615"/>
            <a:ext cx="10197" cy="88216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338E10F6-E635-4EA8-B32B-70427F37EE4D}"/>
              </a:ext>
            </a:extLst>
          </p:cNvPr>
          <p:cNvCxnSpPr>
            <a:cxnSpLocks/>
          </p:cNvCxnSpPr>
          <p:nvPr/>
        </p:nvCxnSpPr>
        <p:spPr>
          <a:xfrm>
            <a:off x="5896414" y="6010783"/>
            <a:ext cx="0" cy="24327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AB9611D3-BD11-4DD1-B4EF-8DEB5001F624}"/>
              </a:ext>
            </a:extLst>
          </p:cNvPr>
          <p:cNvCxnSpPr>
            <a:cxnSpLocks/>
          </p:cNvCxnSpPr>
          <p:nvPr/>
        </p:nvCxnSpPr>
        <p:spPr>
          <a:xfrm>
            <a:off x="5364792" y="6010783"/>
            <a:ext cx="527372" cy="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FA7B2906-A5D9-4C4A-ABCC-AC47E2471037}"/>
              </a:ext>
            </a:extLst>
          </p:cNvPr>
          <p:cNvCxnSpPr>
            <a:cxnSpLocks/>
          </p:cNvCxnSpPr>
          <p:nvPr/>
        </p:nvCxnSpPr>
        <p:spPr>
          <a:xfrm>
            <a:off x="7112449" y="6473362"/>
            <a:ext cx="560046" cy="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76E0908D-D431-405E-9D1E-96606CEB5AB9}"/>
              </a:ext>
            </a:extLst>
          </p:cNvPr>
          <p:cNvCxnSpPr>
            <a:cxnSpLocks/>
          </p:cNvCxnSpPr>
          <p:nvPr/>
        </p:nvCxnSpPr>
        <p:spPr>
          <a:xfrm>
            <a:off x="7679473" y="6095960"/>
            <a:ext cx="0" cy="404274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5883562C-A796-4E5C-ABC2-2CD0B9B23F79}"/>
              </a:ext>
            </a:extLst>
          </p:cNvPr>
          <p:cNvCxnSpPr>
            <a:cxnSpLocks/>
          </p:cNvCxnSpPr>
          <p:nvPr/>
        </p:nvCxnSpPr>
        <p:spPr>
          <a:xfrm>
            <a:off x="7124494" y="6668405"/>
            <a:ext cx="3130676" cy="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DD2B2C1-91CD-4CA7-8936-2AAB4DA2374E}"/>
              </a:ext>
            </a:extLst>
          </p:cNvPr>
          <p:cNvCxnSpPr>
            <a:cxnSpLocks/>
          </p:cNvCxnSpPr>
          <p:nvPr/>
        </p:nvCxnSpPr>
        <p:spPr>
          <a:xfrm>
            <a:off x="10255170" y="4537393"/>
            <a:ext cx="16107" cy="2131012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9630C79-2B10-4B93-8531-2EF7B0074C6B}"/>
              </a:ext>
            </a:extLst>
          </p:cNvPr>
          <p:cNvCxnSpPr>
            <a:cxnSpLocks/>
          </p:cNvCxnSpPr>
          <p:nvPr/>
        </p:nvCxnSpPr>
        <p:spPr>
          <a:xfrm>
            <a:off x="2609186" y="5622407"/>
            <a:ext cx="10197" cy="882168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DC78C6F-CD57-4551-BDA7-22F010DEC6BA}"/>
              </a:ext>
            </a:extLst>
          </p:cNvPr>
          <p:cNvCxnSpPr>
            <a:cxnSpLocks/>
            <a:endCxn id="136" idx="1"/>
          </p:cNvCxnSpPr>
          <p:nvPr/>
        </p:nvCxnSpPr>
        <p:spPr>
          <a:xfrm>
            <a:off x="2619383" y="6497576"/>
            <a:ext cx="2959803" cy="2658"/>
          </a:xfrm>
          <a:prstGeom prst="line">
            <a:avLst/>
          </a:prstGeom>
          <a:ln>
            <a:prstDash val="solid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D864112-8775-4C3A-850E-85203BBAB0B2}"/>
              </a:ext>
            </a:extLst>
          </p:cNvPr>
          <p:cNvCxnSpPr>
            <a:cxnSpLocks/>
          </p:cNvCxnSpPr>
          <p:nvPr/>
        </p:nvCxnSpPr>
        <p:spPr>
          <a:xfrm flipV="1">
            <a:off x="5675320" y="393700"/>
            <a:ext cx="0" cy="3998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: Rounded Corners 119">
            <a:extLst>
              <a:ext uri="{FF2B5EF4-FFF2-40B4-BE49-F238E27FC236}">
                <a16:creationId xmlns:a16="http://schemas.microsoft.com/office/drawing/2014/main" id="{D954FD47-F583-4DEC-8F1F-DE3223C9AC0F}"/>
              </a:ext>
            </a:extLst>
          </p:cNvPr>
          <p:cNvSpPr/>
          <p:nvPr/>
        </p:nvSpPr>
        <p:spPr>
          <a:xfrm>
            <a:off x="4510819" y="98945"/>
            <a:ext cx="2497717" cy="453645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GB" sz="1100" b="1" dirty="0">
                <a:solidFill>
                  <a:schemeClr val="bg1"/>
                </a:solidFill>
              </a:rPr>
              <a:t>Interim Director of Research Services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</a:rPr>
              <a:t>Tanita Casci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8A3D19C3-308B-4703-A653-B88C722B2104}"/>
              </a:ext>
            </a:extLst>
          </p:cNvPr>
          <p:cNvCxnSpPr>
            <a:cxnSpLocks/>
          </p:cNvCxnSpPr>
          <p:nvPr/>
        </p:nvCxnSpPr>
        <p:spPr>
          <a:xfrm flipH="1" flipV="1">
            <a:off x="6996392" y="325767"/>
            <a:ext cx="858508" cy="77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id="{90DBF084-DD36-4B7A-A911-9B9794E927F1}"/>
              </a:ext>
            </a:extLst>
          </p:cNvPr>
          <p:cNvSpPr/>
          <p:nvPr/>
        </p:nvSpPr>
        <p:spPr>
          <a:xfrm>
            <a:off x="7565883" y="92909"/>
            <a:ext cx="3559315" cy="530584"/>
          </a:xfrm>
          <a:prstGeom prst="roundRect">
            <a:avLst>
              <a:gd name="adj" fmla="val 1000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tIns="45720" rIns="91440" bIns="45720" anchor="t"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Senior Administrator and EA to the Interim Director of RS and the Deputy Registrar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Emily Dyer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95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cdc520-5c54-4f34-98fc-2f3b9348619d">
      <Terms xmlns="http://schemas.microsoft.com/office/infopath/2007/PartnerControls"/>
    </lcf76f155ced4ddcb4097134ff3c332f>
    <TaxCatchAll xmlns="e0f626b5-09e0-4282-b8cd-6305f28b2a7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6C9F9B02FA4E4A8F7521DB4BCBA753" ma:contentTypeVersion="18" ma:contentTypeDescription="Create a new document." ma:contentTypeScope="" ma:versionID="2d5a855e33f35f7a9ae69275492e0bf3">
  <xsd:schema xmlns:xsd="http://www.w3.org/2001/XMLSchema" xmlns:xs="http://www.w3.org/2001/XMLSchema" xmlns:p="http://schemas.microsoft.com/office/2006/metadata/properties" xmlns:ns2="c0cdc520-5c54-4f34-98fc-2f3b9348619d" xmlns:ns3="e0f626b5-09e0-4282-b8cd-6305f28b2a71" targetNamespace="http://schemas.microsoft.com/office/2006/metadata/properties" ma:root="true" ma:fieldsID="31b72f83cadb6577b2a827845c9b6118" ns2:_="" ns3:_="">
    <xsd:import namespace="c0cdc520-5c54-4f34-98fc-2f3b9348619d"/>
    <xsd:import namespace="e0f626b5-09e0-4282-b8cd-6305f28b2a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dc520-5c54-4f34-98fc-2f3b93486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f626b5-09e0-4282-b8cd-6305f28b2a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a56e3e0-f52e-4d9a-886f-c31a0cb7ec9b}" ma:internalName="TaxCatchAll" ma:showField="CatchAllData" ma:web="e0f626b5-09e0-4282-b8cd-6305f28b2a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EE22A8-A77E-4E68-8445-A55DFFE2F8C5}">
  <ds:schemaRefs>
    <ds:schemaRef ds:uri="http://schemas.microsoft.com/office/2006/metadata/properties"/>
    <ds:schemaRef ds:uri="http://schemas.microsoft.com/office/infopath/2007/PartnerControls"/>
    <ds:schemaRef ds:uri="c0cdc520-5c54-4f34-98fc-2f3b9348619d"/>
    <ds:schemaRef ds:uri="e0f626b5-09e0-4282-b8cd-6305f28b2a71"/>
  </ds:schemaRefs>
</ds:datastoreItem>
</file>

<file path=customXml/itemProps2.xml><?xml version="1.0" encoding="utf-8"?>
<ds:datastoreItem xmlns:ds="http://schemas.openxmlformats.org/officeDocument/2006/customXml" ds:itemID="{DC7EF661-C1AB-4E0C-B3DE-2373562DDB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4F55A2-2E0E-47E7-BC09-DF5B610A23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cdc520-5c54-4f34-98fc-2f3b9348619d"/>
    <ds:schemaRef ds:uri="e0f626b5-09e0-4282-b8cd-6305f28b2a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229</Words>
  <Application>Microsoft Office PowerPoint</Application>
  <PresentationFormat>Widescreen</PresentationFormat>
  <Paragraphs>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Jodie Tafin</dc:creator>
  <cp:lastModifiedBy>Priscilla Warner</cp:lastModifiedBy>
  <cp:revision>100</cp:revision>
  <dcterms:created xsi:type="dcterms:W3CDTF">2025-01-21T12:19:44Z</dcterms:created>
  <dcterms:modified xsi:type="dcterms:W3CDTF">2025-08-06T10:54:57Z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0x010100DE6C9F9B02FA4E4A8F7521DB4BCBA753</vt:lpwstr>
  </property>
  <property fmtid="{D5CDD505-2E9C-101B-9397-08002B2CF9AE}" pid="3" name="MediaServiceImageTags">
    <vt:lpwstr/>
  </property>
</Properties>
</file>