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Lst>
  <p:notesMasterIdLst>
    <p:notesMasterId r:id="rId28"/>
  </p:notesMasterIdLst>
  <p:sldIdLst>
    <p:sldId id="257" r:id="rId7"/>
    <p:sldId id="258" r:id="rId8"/>
    <p:sldId id="1569" r:id="rId9"/>
    <p:sldId id="783" r:id="rId10"/>
    <p:sldId id="285" r:id="rId11"/>
    <p:sldId id="1571" r:id="rId12"/>
    <p:sldId id="1561" r:id="rId13"/>
    <p:sldId id="1572" r:id="rId14"/>
    <p:sldId id="1573" r:id="rId15"/>
    <p:sldId id="1576" r:id="rId16"/>
    <p:sldId id="1587" r:id="rId17"/>
    <p:sldId id="1577" r:id="rId18"/>
    <p:sldId id="1578" r:id="rId19"/>
    <p:sldId id="1579" r:id="rId20"/>
    <p:sldId id="1580" r:id="rId21"/>
    <p:sldId id="1575" r:id="rId22"/>
    <p:sldId id="1574" r:id="rId23"/>
    <p:sldId id="1583" r:id="rId24"/>
    <p:sldId id="1585" r:id="rId25"/>
    <p:sldId id="1581" r:id="rId26"/>
    <p:sldId id="15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Muers" initials="MM" lastIdx="27" clrIdx="0">
    <p:extLst>
      <p:ext uri="{19B8F6BF-5375-455C-9EA6-DF929625EA0E}">
        <p15:presenceInfo xmlns:p15="http://schemas.microsoft.com/office/powerpoint/2012/main" userId="S-1-5-21-3477704866-245421945-765370054-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71B6F-F07D-E644-BC6F-3D3B16C35903}" v="195" dt="2023-06-20T09:35:19.830"/>
    <p1510:client id="{BA9433B9-CE55-9CE0-EFBC-9FC17EA76BE5}" v="6" dt="2023-06-20T09:25:56.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8.567"/>
    </inkml:context>
    <inkml:brush xml:id="br0">
      <inkml:brushProperty name="width" value="0.1" units="cm"/>
      <inkml:brushProperty name="height" value="0.1" units="cm"/>
      <inkml:brushProperty name="color" value="#FFC000"/>
    </inkml:brush>
  </inkml:definitions>
  <inkml:trace contextRef="#ctx0" brushRef="#br0">1403 2 24575,'0'13'0,"0"1"0,0 7 0,0 3 0,0 7-986,0 0 986,0-11 0,-1 1-486,0-1 0,0 1 486,-3 2 0,-2-1 0,2 4 0,-2-1 0,-1 1 0,-1 1-897,-1-2 0,0 1 897,1 2 0,0 0-969,-3 0 1,0-1 968,0 4 0,-1-1 0,1-2 0,-2 0 0,2-6 0,2-1 0,-2-1 0,-3 6 0,0 1 0,3-5 0,-1-1 0,-1-1-778,-4 6 0,-1 0 778,5-6 0,0 1 0,-1-3 0,0 1 0,-1-1 0,1 0 0,-1 1 0,0-1 0,0 0 0,-2 1 0,1-1 0,1-1 0,-2 0 0,2-1 0,-1-1 0,-1 2 0,1 0 0,0 0 0,-8 3 0,2 0 0,6-5 0,-1 1 0,1-1 0,-7 4 0,-1-1 0,2 0 0,0 2 0,-2-1 0,1-3-387,1 1 0,1-1 387,-1 0 0,1-1 0,1 1 0,-1-2 156,1-2 1,1 3-157,2-3 0,0 1 0,0-2 0,0 2 0,1-3 0,2 0 0,-2 0 0,1 1 498,-1-1 1,1 0-499,0 1 0,0-1 1841,-7 6-1841,8-8 0,1-1 0,-7 7 0,-5 0 0,10-4 0,1 0 0,-7 4 0,-2 0 2055,7-4-2055,4-1 1417,0-4-1417,1 3 936,4-4-936,0 0 460,3 0-460,-1-1 0,2-1 0,0 0 0,1-2 0,1 3 0,0-1 0,1 0 0,1 1 0,0 0 0,2-2 0,1 2 0,2 0 0,1 0 0,0 3 0,2-2 0,2 0 0,-2 2 0,4-2 0,-4 3 0,4-3 0,-5 1 0,5-1 0,-1-1 0,1-2 0,-1 0 0,-1-1 0,2 3 0,-4-1 0,2-2 0,-4 1 0,2-1 0,-3 1 0,1 1 0,-2-1 0,-2-1 0,3 0 0,-4 0 0,3 2 0,-3-1 0,1-1 0,-2 3 0,0 0 0,-2-2 0,-2 1 0,-1-2 0,-3 0 0,0 0 0,-4 0 0,1 0 0,-4 0 0,1 0 0,0 0 0,0 0 0,0 0 0,3 0 0,-3-3 0,4 3 0,-1-3 0,2 3 0,2-4 0,-1 4 0,2-3 0,1 3 0,-1-3 0,3 3 0,-4-1 0,4-1 0,-2 2 0,2-3 0,-2 3 0,2 0 0,0-1 0,-1 0 0,1 1 0,0 0 0,-1 0 0,1-2 0,0 1 0,-1-1 0,1 2 0,0-2 0,-1 2 0,1-3 0,0 3 0,-2-3 0,2 1 0,-1 0 0,1 0 0,0-1 0,-1 3 0,1-2 0,0 2 0,-1-3 0,1 3 0,0-3 0,-1 1 0,2 0 0,0-1 0,1 0 0,0 0 0,0 0 0,0-1 0,2-3 0,1 0 0,3-6 0,-2 2 0,4-5 0,-1 1 0,2-5 0,-2 5 0,1-5 0,-1 3 0,1-2 0,-3 4 0,0-1 0,-1 4 0,3-4 0,-4 5 0,3-5 0,-3 5 0,2-3 0,-1 2 0,0 0 0,0 0 0,-1 3 0,0-1 0,-1 3 0,1 1 0,-1 0 0,0 2 0,-2 0 0,2 1 0,-2 0 0,1 2 0,0-1 0,0 2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1.848"/>
    </inkml:context>
    <inkml:brush xml:id="br0">
      <inkml:brushProperty name="width" value="0.1" units="cm"/>
      <inkml:brushProperty name="height" value="0.1" units="cm"/>
      <inkml:brushProperty name="color" value="#FFC000"/>
    </inkml:brush>
  </inkml:definitions>
  <inkml:trace contextRef="#ctx0" brushRef="#br0">1 2 24575,'0'13'0,"0"1"0,0 6 0,0 5 0,0 6-986,0 1 986,1-13 0,0 2-486,-1-1 0,1 1 486,2 2 0,0-1 0,1 3 0,0 0 0,1 1 0,1 1-897,-1-2 0,2-1 897,-1 5 0,0-1-969,2 1 1,-1-2 968,1 2 0,0 2 0,1-3 0,-1 1 0,0-9 0,-1 1 0,0-1 0,2 7 0,1-1 0,-2-4 0,0-1 0,1-1-778,4 6 0,-2 0 778,-1-6 0,-1 0 0,1-1 0,0 0 0,1-1 0,-1-1 0,0 1 0,1 1 0,0-1 0,1 1 0,-2-2 0,2 1 0,-1-2 0,-1 0 0,2-1 0,-1 3 0,1-2 0,0 1 0,4 3 0,-1 0 0,-3-4 0,-1-1 0,1 0 0,5 4 0,-1-1 0,0 1 0,-1 0 0,2 0 0,-1-3-387,-1 1 0,1-1 387,-1 0 0,0-1 0,-1-1 0,1 0 156,-1 0 1,-1 1-157,-1-4 0,-1 1 0,2 1 0,-2-1 0,1-2 0,-2 0 0,2 1 0,-2-2 498,1 2 1,0-1-499,-1 1 0,0 0 1841,6 3-1841,-6-6 0,-1 0 0,5 7 0,4-1 0,-8-5 0,-1 1 0,7 4 0,1 0 2055,-7-3-2055,-1-4 1417,-1-1-1417,-1 1 936,-1-2-936,-2-1 460,0 0-460,-1-2 0,-1 1 0,0-1 0,0-2 0,-1 2 0,-1 1 0,0-1 0,0 0 0,-1 2 0,-1-3 0,-2 3 0,1-3 0,-3 2 0,1 2 0,0 0 0,-3-1 0,1 1 0,-1 0 0,1 2 0,-2-3 0,3 1 0,-3-1 0,1-2 0,-1 0 0,-1 0 0,3-2 0,-2 2 0,2-1 0,1-1 0,0 3 0,0-3 0,1 1 0,1-1 0,0 1 0,1-1 0,0 0 0,1 3 0,-1-3 0,2 1 0,-1 0 0,0 0 0,2 3 0,0-3 0,3 0 0,0-1 0,2 0 0,-1 0 0,4 0 0,-1 0 0,2 0 0,1 0 0,-1 0 0,0 0 0,0 0 0,-1 0 0,0-1 0,-1 0 0,0-2 0,-1 2 0,-3-1 0,3 2 0,-3-4 0,0 3 0,1-1 0,-3 2 0,3-2 0,-2 0 0,0 2 0,1-1 0,-2 1 0,1-1 0,-1 1 0,2-1 0,-2 1 0,1 0 0,-1-2 0,1 1 0,0 0 0,0 0 0,-1 1 0,0-3 0,1 2 0,1-1 0,-2 2 0,1-2 0,-1-1 0,0 1 0,2 1 0,-2-3 0,1 4 0,-1-2 0,2 1 0,-2-2 0,1 3 0,-1-2 0,2 1 0,-3-3 0,1 2 0,-1-1 0,0 0 0,0 0 0,0-1 0,-3-3 0,2 0 0,-2-5 0,-1 0 0,-1-3 0,0-1 0,-2-3 0,3 3 0,-2-4 0,1 3 0,-1-1 0,3 3 0,-2 0 0,3 2 0,-2-3 0,1 5 0,-1-4 0,1 4 0,0-4 0,1 4 0,-1-2 0,0 2 0,1 0 0,-1 3 0,2 0 0,-1 3 0,1-2 0,0 5 0,1-3 0,-2 1 0,2 2 0,0 0 0,-1 0 0,0 2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9.945"/>
    </inkml:context>
    <inkml:brush xml:id="br0">
      <inkml:brushProperty name="width" value="0.1" units="cm"/>
      <inkml:brushProperty name="height" value="0.1" units="cm"/>
      <inkml:brushProperty name="color" value="#FFC000"/>
    </inkml:brush>
  </inkml:definitions>
  <inkml:trace contextRef="#ctx0" brushRef="#br0">1 2 24575,'0'11'0,"0"2"0,0 5 0,0 2 0,0 8-986,0 0 986,1-11 0,0 1-486,-1-1 0,1 2 486,1 1 0,1-1 0,0 3 0,1 0 0,0 1 0,0 0-897,2-2 0,0 2 897,-1 1 0,0 2-969,1-2 1,1 0 968,-1 2 0,2 0 0,-1 0 0,0-2 0,0-6 0,-1 0 0,0-1 0,2 8 0,0-2 0,-1-5 0,1 1 0,0-2-778,2 6 0,0 0 778,-2-6 0,0 0 0,1 1 0,-1-2 0,1-1 0,0 1 0,0 0 0,0 0 0,1 0 0,0 0 0,-1 0 0,1 0 0,-1-2 0,1 0 0,-1-1 0,1 2 0,1 0 0,-2 0 0,5 2 0,0 0 0,-4-3 0,0-1 0,-1 0 0,5 3 0,1 0 0,-2 1 0,1 0 0,0-2 0,0 1-387,-1-2 0,0 1 387,0-2 0,0 1 0,-1-2 0,0 0 156,1 1 1,-1-1-157,-2-1 0,0-1 0,0 0 0,0 1 0,0-2 0,-1 0 0,1 0 0,-1 0 498,1 0 1,-2 1-499,2-1 0,-1 0 1841,4 3-1841,-5-4 0,1-1 0,2 5 0,5 0 0,-8-3 0,1-1 0,4 4 0,1 1 2055,-5-4-2055,-1-2 1417,-2-2-1417,1 1 936,-3-2-936,1-1 460,-2 1-460,-1-1 0,1-3 0,-2 3 0,0-2 0,0 1 0,0-1 0,-1 2 0,-1-1 0,1 0 0,-3 0 0,1 1 0,-2-3 0,0 4 0,0 1 0,-1-2 0,-2 2 0,1-1 0,-1 0 0,1 1 0,-1-1 0,1 0 0,-1 0 0,0-2 0,-1 0 0,0-1 0,1 0 0,-1 0 0,3 0 0,-2 0 0,3 0 0,-1-1 0,1 1 0,0 0 0,1 0 0,1-1 0,-2 0 0,3 1 0,-2 0 0,2 0 0,0-1 0,0 2 0,0 0 0,2 0 0,0-1 0,2-1 0,1 0 0,1 0 0,1 0 0,1 0 0,0 0 0,1 0 0,0 0 0,0 0 0,0 0 0,-2 0 0,1-1 0,-1 0 0,0-2 0,-1 3 0,-2-2 0,2 2 0,-2-3 0,0 2 0,-1-2 0,0 3 0,1-1 0,-1-1 0,0 2 0,0 0 0,-1 0 0,0-1 0,1 0 0,0 0 0,-1 1 0,0 0 0,1-1 0,0 1 0,-1-2 0,0 1 0,1 1 0,-1-3 0,1 3 0,-1-1 0,0 0 0,1-2 0,0 2 0,-1-2 0,0 3 0,1-3 0,0 3 0,-1-3 0,0 3 0,1-2 0,0 1 0,-1 0 0,0-1 0,-1 0 0,1-1 0,-1 1 0,0 0 0,0-1 0,0-1 0,-1-2 0,0 0 0,-3-5 0,2 1 0,-4-4 0,2 1 0,-1-4 0,1 3 0,-1-4 0,1 4 0,-1-2 0,2 2 0,-1 1 0,2 2 0,-2-3 0,2 4 0,-1-2 0,1 2 0,-2-3 0,2 3 0,0-2 0,-1 3 0,2 0 0,-1 1 0,0 1 0,1 2 0,0 0 0,-1 2 0,2 0 0,0 0 0,0 0 0,-1 2 0,0-1 0,0 2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52.390"/>
    </inkml:context>
    <inkml:brush xml:id="br0">
      <inkml:brushProperty name="width" value="0.1" units="cm"/>
      <inkml:brushProperty name="height" value="0.1" units="cm"/>
      <inkml:brushProperty name="color" value="#FFC000"/>
    </inkml:brush>
  </inkml:definitions>
  <inkml:trace contextRef="#ctx0" brushRef="#br0">712 2 24575,'0'12'0,"0"1"0,0 6 0,0 2 0,0 8-986,0 0 986,0-12 0,-1 3-486,1-2 0,0 2 486,-2 1 0,-1-1 0,0 3 0,0 0 0,-1 1 0,1 0-897,-2-1 0,1 0 897,0 3 0,0 0-969,-2 0 1,0-1 968,1 2 0,-1 0 0,0 0 0,0-1 0,1-7 0,-1 0 0,1-1 0,-2 7 0,0-1 0,1-5 0,0 0 0,-1 0-778,-1 6 0,-1-2 778,2-5 0,1 1 0,-1-2 0,0 1 0,-1-2 0,1 0 0,-1 0 0,0 1 0,0 0 0,0 0 0,0 0 0,0-1 0,0-2 0,0 1 0,0-1 0,0 2 0,-1-1 0,1 0 0,-4 4 0,1-1 0,2-3 0,1-1 0,0-1 0,-4 4 0,1 0 0,-1 0 0,0 1 0,1-1 0,-1-2-387,1 0 0,0 0 387,0 0 0,0-1 0,1-1 0,0 0 156,0 0 1,0-1-157,2 0 0,-2-1 0,2 0 0,-1 0 0,2-2 0,-1 0 0,0 1 0,0 0 498,0-2 1,0 2-499,1 0 0,-1 0 1841,-3 3-1841,4-6 0,0 1 0,-3 4 0,-2 2 0,5-5 0,-1 0 0,-3 4 0,0 0 2055,3-5-2055,1 0 1417,2-3-1417,0 2 936,0-4-936,2 2 460,1-2-460,-1 0 0,1-2 0,2 1 0,-2-1 0,1 2 0,0-2 0,1 1 0,1 1 0,0-1 0,1-1 0,0 3 0,1-3 0,0 2 0,1 2 0,0-1 0,2 0 0,-2 2 0,3-3 0,-2 3 0,1-2 0,-1 1 0,1-2 0,-1-1 0,2 0 0,0 0 0,-1-2 0,0 2 0,-2-1 0,2-1 0,-3 2 0,2-2 0,-2 1 0,0-1 0,0 2 0,-1-2 0,1 0 0,-2 2 0,1-2 0,-1 1 0,1 0 0,-2 0 0,0 2 0,0-2 0,-1 0 0,-1-1 0,-2 0 0,1 0 0,-2 0 0,-1 0 0,-1 0 0,0 0 0,1 0 0,-1 0 0,1 0 0,1 0 0,-2-1 0,3 0 0,-1-1 0,1 1 0,0-1 0,1 2 0,0-4 0,1 4 0,-1-3 0,3 3 0,-3-1 0,1-1 0,1 2 0,-1-1 0,1 1 0,0-1 0,-1 1 0,1-1 0,0 1 0,0 0 0,0-2 0,-1 1 0,1 0 0,0 0 0,0 1 0,-1-2 0,1 1 0,0-1 0,0 2 0,-1-2 0,1-1 0,0 1 0,0 1 0,-1-2 0,1 3 0,0-2 0,0 2 0,0-2 0,-1 0 0,1 0 0,0 1 0,1-1 0,-1-1 0,1 1 0,0-1 0,0 0 0,0 0 0,2-4 0,-2 1 0,3-6 0,-1 2 0,3-5 0,-2 1 0,2-4 0,-2 4 0,1-4 0,0 2 0,0 0 0,-2 2 0,2 0 0,-3 2 0,3-2 0,-3 4 0,2-4 0,-1 3 0,0-2 0,1 3 0,-2-2 0,2 2 0,-2 0 0,0 2 0,1 0 0,-1 4 0,0-2 0,0 3 0,-1 0 0,0-1 0,0 2 0,1 0 0,0 1 0,0 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E6103-B9CF-475B-9F22-05855D8DFD6B}"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CA75B-BB99-454B-992C-F72C17923D61}" type="slidenum">
              <a:rPr lang="en-GB" smtClean="0"/>
              <a:t>‹#›</a:t>
            </a:fld>
            <a:endParaRPr lang="en-GB"/>
          </a:p>
        </p:txBody>
      </p:sp>
    </p:spTree>
    <p:extLst>
      <p:ext uri="{BB962C8B-B14F-4D97-AF65-F5344CB8AC3E}">
        <p14:creationId xmlns:p14="http://schemas.microsoft.com/office/powerpoint/2010/main" val="161720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_Completing_the_module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a:t>
            </a:fld>
            <a:endParaRPr lang="en-GB"/>
          </a:p>
        </p:txBody>
      </p:sp>
    </p:spTree>
    <p:extLst>
      <p:ext uri="{BB962C8B-B14F-4D97-AF65-F5344CB8AC3E}">
        <p14:creationId xmlns:p14="http://schemas.microsoft.com/office/powerpoint/2010/main" val="211641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FCA75B-BB99-454B-992C-F72C17923D61}" type="slidenum">
              <a:rPr lang="en-GB" smtClean="0"/>
              <a:t>11</a:t>
            </a:fld>
            <a:endParaRPr lang="en-GB"/>
          </a:p>
        </p:txBody>
      </p:sp>
    </p:spTree>
    <p:extLst>
      <p:ext uri="{BB962C8B-B14F-4D97-AF65-F5344CB8AC3E}">
        <p14:creationId xmlns:p14="http://schemas.microsoft.com/office/powerpoint/2010/main" val="144376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12</a:t>
            </a:fld>
            <a:endParaRPr lang="en-GB"/>
          </a:p>
        </p:txBody>
      </p:sp>
    </p:spTree>
    <p:extLst>
      <p:ext uri="{BB962C8B-B14F-4D97-AF65-F5344CB8AC3E}">
        <p14:creationId xmlns:p14="http://schemas.microsoft.com/office/powerpoint/2010/main" val="157963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CA75B-BB99-454B-992C-F72C17923D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CA75B-BB99-454B-992C-F72C17923D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965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Summary sentence:</a:t>
            </a:r>
            <a:r>
              <a:rPr lang="en-GB" sz="1200" kern="1200">
                <a:solidFill>
                  <a:schemeClr val="tx1"/>
                </a:solidFill>
                <a:effectLst/>
                <a:latin typeface="+mn-lt"/>
                <a:ea typeface="+mn-ea"/>
                <a:cs typeface="+mn-cs"/>
              </a:rPr>
              <a:t> start with the main message that you want a reviewer to notice, or refer back to, which could be a unifying theme of the examples that follow. </a:t>
            </a:r>
          </a:p>
          <a:p>
            <a:pPr lvl="0"/>
            <a:r>
              <a:rPr lang="en-GB" sz="1200" b="1" kern="1200">
                <a:solidFill>
                  <a:schemeClr val="tx1"/>
                </a:solidFill>
                <a:effectLst/>
                <a:latin typeface="+mn-lt"/>
                <a:ea typeface="+mn-ea"/>
                <a:cs typeface="+mn-cs"/>
              </a:rPr>
              <a:t>Succinct descriptions of your strongest contributions</a:t>
            </a:r>
            <a:r>
              <a:rPr lang="en-GB" sz="1200" kern="1200">
                <a:solidFill>
                  <a:schemeClr val="tx1"/>
                </a:solidFill>
                <a:effectLst/>
                <a:latin typeface="+mn-lt"/>
                <a:ea typeface="+mn-ea"/>
                <a:cs typeface="+mn-cs"/>
              </a:rPr>
              <a:t>: what you did and why it is important, with evidence. This could be in sentences or bullet points. You could group entries that are supported by the same evidence.</a:t>
            </a:r>
          </a:p>
          <a:p>
            <a:pPr lvl="0"/>
            <a:r>
              <a:rPr lang="en-GB" sz="1200" b="1" kern="1200">
                <a:solidFill>
                  <a:schemeClr val="tx1"/>
                </a:solidFill>
                <a:effectLst/>
                <a:latin typeface="+mn-lt"/>
                <a:ea typeface="+mn-ea"/>
                <a:cs typeface="+mn-cs"/>
              </a:rPr>
              <a:t>Sentence summarising additional contributions:</a:t>
            </a:r>
            <a:r>
              <a:rPr lang="en-GB" sz="1200" kern="1200">
                <a:solidFill>
                  <a:schemeClr val="tx1"/>
                </a:solidFill>
                <a:effectLst/>
                <a:latin typeface="+mn-lt"/>
                <a:ea typeface="+mn-ea"/>
                <a:cs typeface="+mn-cs"/>
              </a:rPr>
              <a:t> end with a brief mention of other activities or contributions that you do not have space to describe fully but you feel are important for this funding application.</a:t>
            </a: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16</a:t>
            </a:fld>
            <a:endParaRPr lang="en-GB"/>
          </a:p>
        </p:txBody>
      </p:sp>
    </p:spTree>
    <p:extLst>
      <p:ext uri="{BB962C8B-B14F-4D97-AF65-F5344CB8AC3E}">
        <p14:creationId xmlns:p14="http://schemas.microsoft.com/office/powerpoint/2010/main" val="69107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Using the prompts in the template below, make a list of the activities you could include in each of the four modules.</a:t>
            </a:r>
          </a:p>
          <a:p>
            <a:pPr lvl="0"/>
            <a:r>
              <a:rPr lang="en-GB" sz="1200" kern="1200">
                <a:solidFill>
                  <a:schemeClr val="tx1"/>
                </a:solidFill>
                <a:effectLst/>
                <a:latin typeface="+mn-lt"/>
                <a:ea typeface="+mn-ea"/>
                <a:cs typeface="+mn-cs"/>
              </a:rPr>
              <a:t>In your long list, highlight the entries that are most relevant to the funding call.</a:t>
            </a:r>
          </a:p>
          <a:p>
            <a:pPr lvl="0"/>
            <a:r>
              <a:rPr lang="en-GB" sz="1200" kern="1200">
                <a:solidFill>
                  <a:schemeClr val="tx1"/>
                </a:solidFill>
                <a:effectLst/>
                <a:latin typeface="+mn-lt"/>
                <a:ea typeface="+mn-ea"/>
                <a:cs typeface="+mn-cs"/>
              </a:rPr>
              <a:t>For each of your highlighted entries, jot down evidence of their significance: this could be quantitative (e.g. ‘this was the largest collection of its type’) or qualitative (e.g. quotes). Referring to your funding call might help you to identify your strongest activities.</a:t>
            </a:r>
          </a:p>
          <a:p>
            <a:pPr lvl="0"/>
            <a:r>
              <a:rPr lang="en-GB" sz="1200" kern="1200">
                <a:solidFill>
                  <a:schemeClr val="tx1"/>
                </a:solidFill>
                <a:effectLst/>
                <a:latin typeface="+mn-lt"/>
                <a:ea typeface="+mn-ea"/>
                <a:cs typeface="+mn-cs"/>
              </a:rPr>
              <a:t>Check for overlap between the lists in each module, and move any entries that fit better in a different module. </a:t>
            </a:r>
          </a:p>
          <a:p>
            <a:pPr lvl="0"/>
            <a:r>
              <a:rPr lang="en-GB" sz="1200" kern="1200">
                <a:solidFill>
                  <a:schemeClr val="tx1"/>
                </a:solidFill>
                <a:effectLst/>
                <a:latin typeface="+mn-lt"/>
                <a:ea typeface="+mn-ea"/>
                <a:cs typeface="+mn-cs"/>
              </a:rPr>
              <a:t>Look at your selection for each module and think of the most important point that you would want a reviewer to remember. Try to summarise that point in a sentence or phrase.</a:t>
            </a:r>
          </a:p>
          <a:p>
            <a:r>
              <a:rPr lang="en-GB" sz="1200" kern="1200">
                <a:solidFill>
                  <a:schemeClr val="tx1"/>
                </a:solidFill>
                <a:effectLst/>
                <a:latin typeface="+mn-lt"/>
                <a:ea typeface="+mn-ea"/>
                <a:cs typeface="+mn-cs"/>
              </a:rPr>
              <a:t>Now you have the material you need to write a first draft for each module. You can use the suggested writing structure described in ‘</a:t>
            </a:r>
            <a:r>
              <a:rPr lang="en-GB" sz="1200" u="sng" kern="1200">
                <a:solidFill>
                  <a:schemeClr val="tx1"/>
                </a:solidFill>
                <a:effectLst/>
                <a:latin typeface="+mn-lt"/>
                <a:ea typeface="+mn-ea"/>
                <a:cs typeface="+mn-cs"/>
                <a:hlinkClick r:id="rId3"/>
              </a:rPr>
              <a:t>Completing the Modules’</a:t>
            </a:r>
            <a:r>
              <a:rPr lang="en-GB" sz="1200" kern="1200">
                <a:solidFill>
                  <a:schemeClr val="tx1"/>
                </a:solidFill>
                <a:effectLst/>
                <a:latin typeface="+mn-lt"/>
                <a:ea typeface="+mn-ea"/>
                <a:cs typeface="+mn-cs"/>
              </a:rPr>
              <a:t>.</a:t>
            </a: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17</a:t>
            </a:fld>
            <a:endParaRPr lang="en-GB"/>
          </a:p>
        </p:txBody>
      </p:sp>
    </p:spTree>
    <p:extLst>
      <p:ext uri="{BB962C8B-B14F-4D97-AF65-F5344CB8AC3E}">
        <p14:creationId xmlns:p14="http://schemas.microsoft.com/office/powerpoint/2010/main" val="21973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18</a:t>
            </a:fld>
            <a:endParaRPr lang="en-GB"/>
          </a:p>
        </p:txBody>
      </p:sp>
    </p:spTree>
    <p:extLst>
      <p:ext uri="{BB962C8B-B14F-4D97-AF65-F5344CB8AC3E}">
        <p14:creationId xmlns:p14="http://schemas.microsoft.com/office/powerpoint/2010/main" val="537001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FCA75B-BB99-454B-992C-F72C17923D61}" type="slidenum">
              <a:rPr lang="en-GB" smtClean="0"/>
              <a:t>19</a:t>
            </a:fld>
            <a:endParaRPr lang="en-GB"/>
          </a:p>
        </p:txBody>
      </p:sp>
    </p:spTree>
    <p:extLst>
      <p:ext uri="{BB962C8B-B14F-4D97-AF65-F5344CB8AC3E}">
        <p14:creationId xmlns:p14="http://schemas.microsoft.com/office/powerpoint/2010/main" val="35540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FCA75B-BB99-454B-992C-F72C17923D61}" type="slidenum">
              <a:rPr lang="en-GB" smtClean="0"/>
              <a:t>20</a:t>
            </a:fld>
            <a:endParaRPr lang="en-GB"/>
          </a:p>
        </p:txBody>
      </p:sp>
    </p:spTree>
    <p:extLst>
      <p:ext uri="{BB962C8B-B14F-4D97-AF65-F5344CB8AC3E}">
        <p14:creationId xmlns:p14="http://schemas.microsoft.com/office/powerpoint/2010/main" val="334755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End recording </a:t>
            </a:r>
          </a:p>
        </p:txBody>
      </p:sp>
      <p:sp>
        <p:nvSpPr>
          <p:cNvPr id="4" name="Slide Number Placeholder 3"/>
          <p:cNvSpPr>
            <a:spLocks noGrp="1"/>
          </p:cNvSpPr>
          <p:nvPr>
            <p:ph type="sldNum" sz="quarter" idx="5"/>
          </p:nvPr>
        </p:nvSpPr>
        <p:spPr/>
        <p:txBody>
          <a:bodyPr/>
          <a:lstStyle/>
          <a:p>
            <a:fld id="{97FCA75B-BB99-454B-992C-F72C17923D61}" type="slidenum">
              <a:rPr lang="en-GB" smtClean="0"/>
              <a:t>21</a:t>
            </a:fld>
            <a:endParaRPr lang="en-GB"/>
          </a:p>
        </p:txBody>
      </p:sp>
    </p:spTree>
    <p:extLst>
      <p:ext uri="{BB962C8B-B14F-4D97-AF65-F5344CB8AC3E}">
        <p14:creationId xmlns:p14="http://schemas.microsoft.com/office/powerpoint/2010/main" val="123564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Research quality is too often assessed based on narrowly set quantitative indicators related to grant capture or publications, leading to a hyper-competitive environment and a poor culture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D8E72-70D7-994A-BD02-72CAAD9E1B76}"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247092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There is growing recognition that researchers should be rewarded for a broader set of activities that contribute to excellent research and innovation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288482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Times New Roman" panose="02020603050405020304" pitchFamily="18" charset="0"/>
                <a:cs typeface="Segoe UI Historic" panose="020B0502040204020203" pitchFamily="34" charset="0"/>
              </a:rPr>
              <a:t>Narrative CVs provide a structured, but flexible, format that is more inclusive of a wider range of contributions to research. It can allow for a better description of varied career pathways, and enables a broader range of people, ideas, and outputs to be highlighted.  </a:t>
            </a:r>
            <a:endParaRPr lang="en-GB" sz="1200">
              <a:solidFill>
                <a:srgbClr val="000000"/>
              </a:solidFill>
              <a:effectLst/>
              <a:latin typeface="PT Sans" panose="020B0503020203020204" pitchFamily="34" charset="77"/>
              <a:ea typeface="Calibri" panose="020F0502020204030204" pitchFamily="34" charset="0"/>
              <a:cs typeface="Segoe UI Historic"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D8E72-70D7-994A-BD02-72CAAD9E1B76}"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11404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97FCA75B-BB99-454B-992C-F72C17923D61}" type="slidenum">
              <a:rPr lang="en-GB" smtClean="0"/>
              <a:t>6</a:t>
            </a:fld>
            <a:endParaRPr lang="en-GB"/>
          </a:p>
        </p:txBody>
      </p:sp>
    </p:spTree>
    <p:extLst>
      <p:ext uri="{BB962C8B-B14F-4D97-AF65-F5344CB8AC3E}">
        <p14:creationId xmlns:p14="http://schemas.microsoft.com/office/powerpoint/2010/main" val="88137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D8E72-70D7-994A-BD02-72CAAD9E1B76}" type="slidenum">
              <a:rPr kumimoji="0" lang="en-US" sz="1200" b="0" i="0" u="none" strike="noStrike" kern="1200" cap="none" spc="0" normalizeH="0" baseline="0" noProof="0" smtClean="0">
                <a:ln>
                  <a:noFill/>
                </a:ln>
                <a:solidFill>
                  <a:prstClr val="black"/>
                </a:solidFill>
                <a:effectLst/>
                <a:uLnTx/>
                <a:uFillTx/>
                <a:latin typeface="FoundrySterling-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spTree>
    <p:extLst>
      <p:ext uri="{BB962C8B-B14F-4D97-AF65-F5344CB8AC3E}">
        <p14:creationId xmlns:p14="http://schemas.microsoft.com/office/powerpoint/2010/main" val="31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8</a:t>
            </a:fld>
            <a:endParaRPr lang="en-GB"/>
          </a:p>
        </p:txBody>
      </p:sp>
    </p:spTree>
    <p:extLst>
      <p:ext uri="{BB962C8B-B14F-4D97-AF65-F5344CB8AC3E}">
        <p14:creationId xmlns:p14="http://schemas.microsoft.com/office/powerpoint/2010/main" val="55257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GB" sz="1200" kern="1200">
                <a:solidFill>
                  <a:schemeClr val="tx1"/>
                </a:solidFill>
                <a:effectLst/>
                <a:latin typeface="+mn-lt"/>
                <a:ea typeface="+mn-ea"/>
                <a:cs typeface="+mn-cs"/>
              </a:rPr>
              <a:t>Don’t overwhelm reviewers with long lists, or dilute the communication of your key achievements.</a:t>
            </a:r>
            <a:endParaRPr lang="en-GB" sz="1100" kern="1200">
              <a:solidFill>
                <a:schemeClr val="tx1"/>
              </a:solidFill>
              <a:effectLst/>
              <a:latin typeface="+mn-lt"/>
              <a:ea typeface="+mn-ea"/>
              <a:cs typeface="+mn-cs"/>
            </a:endParaRPr>
          </a:p>
          <a:p>
            <a:pPr lvl="1" fontAlgn="base"/>
            <a:r>
              <a:rPr lang="en-GB" sz="1200" kern="1200">
                <a:solidFill>
                  <a:schemeClr val="tx1"/>
                </a:solidFill>
                <a:effectLst/>
                <a:latin typeface="+mn-lt"/>
                <a:ea typeface="+mn-ea"/>
                <a:cs typeface="+mn-cs"/>
              </a:rPr>
              <a:t>Think about your strongest contributions, and those that are most relevant to the funding call you are applying for.</a:t>
            </a:r>
            <a:endParaRPr lang="en-GB" sz="1100" kern="120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Focus on what you have achieved rather than what you plan to do in the future.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Provide evidence: </a:t>
            </a:r>
            <a:r>
              <a:rPr lang="en-GB" sz="1200" kern="1200">
                <a:solidFill>
                  <a:schemeClr val="tx1"/>
                </a:solidFill>
                <a:effectLst/>
                <a:latin typeface="+mn-lt"/>
                <a:ea typeface="+mn-ea"/>
                <a:cs typeface="+mn-cs"/>
              </a:rPr>
              <a:t>When choosing material to include, think about how you are going to evidence quality and importance. Describe outcomes, and how you enabled them, rather than just stating activities. You can include both qualitative and quantitative evidence.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Provide context: </a:t>
            </a:r>
            <a:r>
              <a:rPr lang="en-GB" sz="1200" kern="1200">
                <a:solidFill>
                  <a:schemeClr val="tx1"/>
                </a:solidFill>
                <a:effectLst/>
                <a:latin typeface="+mn-lt"/>
                <a:ea typeface="+mn-ea"/>
                <a:cs typeface="+mn-cs"/>
              </a:rPr>
              <a:t>Unlike a traditional CV, a narrative CV allows you to explain how the activities enhanced your skills or were important at your career stage, and the rationale for undertaking those activities. </a:t>
            </a:r>
          </a:p>
          <a:p>
            <a:endParaRPr lang="en-GB" sz="1200" kern="1200">
              <a:solidFill>
                <a:schemeClr val="tx1"/>
              </a:solidFill>
              <a:effectLst/>
              <a:latin typeface="+mn-lt"/>
              <a:ea typeface="+mn-ea"/>
              <a:cs typeface="+mn-cs"/>
            </a:endParaRPr>
          </a:p>
          <a:p>
            <a:pPr lvl="0" fontAlgn="base"/>
            <a:r>
              <a:rPr lang="en-GB" sz="1200" b="1" kern="1200">
                <a:solidFill>
                  <a:schemeClr val="tx1"/>
                </a:solidFill>
                <a:effectLst/>
                <a:latin typeface="+mn-lt"/>
                <a:ea typeface="+mn-ea"/>
                <a:cs typeface="+mn-cs"/>
              </a:rPr>
              <a:t>Question:</a:t>
            </a:r>
            <a:r>
              <a:rPr lang="en-GB" sz="1200" kern="1200">
                <a:solidFill>
                  <a:schemeClr val="tx1"/>
                </a:solidFill>
                <a:effectLst/>
                <a:latin typeface="+mn-lt"/>
                <a:ea typeface="+mn-ea"/>
                <a:cs typeface="+mn-cs"/>
              </a:rPr>
              <a:t> I am at an early stage of my research career and I don’t have many examples to include. What should I do? </a:t>
            </a:r>
            <a:endParaRPr lang="en-GB" sz="1100" kern="1200">
              <a:solidFill>
                <a:schemeClr val="tx1"/>
              </a:solidFill>
              <a:effectLst/>
              <a:latin typeface="+mn-lt"/>
              <a:ea typeface="+mn-ea"/>
              <a:cs typeface="+mn-cs"/>
            </a:endParaRPr>
          </a:p>
          <a:p>
            <a:pPr lvl="0"/>
            <a:r>
              <a:rPr lang="en-GB" sz="1200" b="1" kern="1200">
                <a:solidFill>
                  <a:schemeClr val="tx1"/>
                </a:solidFill>
                <a:effectLst/>
                <a:latin typeface="+mn-lt"/>
                <a:ea typeface="+mn-ea"/>
                <a:cs typeface="+mn-cs"/>
              </a:rPr>
              <a:t>Answer:</a:t>
            </a:r>
            <a:r>
              <a:rPr lang="en-GB" sz="1200" kern="1200">
                <a:solidFill>
                  <a:schemeClr val="tx1"/>
                </a:solidFill>
                <a:effectLst/>
                <a:latin typeface="+mn-lt"/>
                <a:ea typeface="+mn-ea"/>
                <a:cs typeface="+mn-cs"/>
              </a:rPr>
              <a:t> The assessors should take your career stage into account. State how long you have been working in research or in a particular field or role, so it is easy for them to assess your achievements in context. You could use examples from outside of academic research, such as leadership or mentoring others in a different sector or a voluntary context. It is OK for some Modules to be short or empty.</a:t>
            </a:r>
            <a:endParaRPr lang="en-GB" sz="11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Evaluation:</a:t>
            </a:r>
            <a:r>
              <a:rPr lang="en-GB" sz="1200" kern="1200">
                <a:solidFill>
                  <a:schemeClr val="tx1"/>
                </a:solidFill>
                <a:effectLst/>
                <a:latin typeface="+mn-lt"/>
                <a:ea typeface="+mn-ea"/>
                <a:cs typeface="+mn-cs"/>
              </a:rPr>
              <a:t> Your narrative CV will be used to inform the overall assessment of a proposal or application. Assessors should not be asked to score individual modules. Therefore, leaving a module empty or with little information should not be detrimental. The balance of material in a CV will look different depending on discipline or career stage.</a:t>
            </a:r>
            <a:r>
              <a:rPr lang="en-GB">
                <a:effectLst/>
              </a:rPr>
              <a:t> </a:t>
            </a:r>
            <a:endParaRPr lang="en-GB" sz="1400" kern="120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lvl="1"/>
            <a:endParaRPr lang="en-GB" sz="11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9</a:t>
            </a:fld>
            <a:endParaRPr lang="en-GB"/>
          </a:p>
        </p:txBody>
      </p:sp>
    </p:spTree>
    <p:extLst>
      <p:ext uri="{BB962C8B-B14F-4D97-AF65-F5344CB8AC3E}">
        <p14:creationId xmlns:p14="http://schemas.microsoft.com/office/powerpoint/2010/main" val="264950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lists provided here of types of contributions you can consider for each module may not be exhaustive, and also that you are not expected to have made all these types of contribution.</a:t>
            </a:r>
          </a:p>
          <a:p>
            <a:endParaRPr lang="en-GB"/>
          </a:p>
        </p:txBody>
      </p:sp>
      <p:sp>
        <p:nvSpPr>
          <p:cNvPr id="4" name="Slide Number Placeholder 3"/>
          <p:cNvSpPr>
            <a:spLocks noGrp="1"/>
          </p:cNvSpPr>
          <p:nvPr>
            <p:ph type="sldNum" sz="quarter" idx="5"/>
          </p:nvPr>
        </p:nvSpPr>
        <p:spPr/>
        <p:txBody>
          <a:bodyPr/>
          <a:lstStyle/>
          <a:p>
            <a:fld id="{97FCA75B-BB99-454B-992C-F72C17923D61}" type="slidenum">
              <a:rPr lang="en-GB" smtClean="0"/>
              <a:t>10</a:t>
            </a:fld>
            <a:endParaRPr lang="en-GB"/>
          </a:p>
        </p:txBody>
      </p:sp>
    </p:spTree>
    <p:extLst>
      <p:ext uri="{BB962C8B-B14F-4D97-AF65-F5344CB8AC3E}">
        <p14:creationId xmlns:p14="http://schemas.microsoft.com/office/powerpoint/2010/main" val="225671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523E-0408-4229-8AC2-D7F186620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1B49-A67B-465E-8FED-2A77F1A64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B68E4B-61E9-4BF2-9A5E-AE1F1140B7E0}"/>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5" name="Footer Placeholder 4">
            <a:extLst>
              <a:ext uri="{FF2B5EF4-FFF2-40B4-BE49-F238E27FC236}">
                <a16:creationId xmlns:a16="http://schemas.microsoft.com/office/drawing/2014/main" id="{74DD8B09-298A-4611-BBF2-2B4FC9BAFB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2B8969-EE9F-4D1A-B657-550FDD3996E0}"/>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78789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0D52-36DD-4D4C-926E-2D1D292487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86F57B-6484-441B-B2E5-D6ADAD203E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8434E-7D5A-4011-ACC5-816603343233}"/>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5" name="Footer Placeholder 4">
            <a:extLst>
              <a:ext uri="{FF2B5EF4-FFF2-40B4-BE49-F238E27FC236}">
                <a16:creationId xmlns:a16="http://schemas.microsoft.com/office/drawing/2014/main" id="{A13EB154-B19E-4DED-80B7-0A7F49E5E6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6C1C73-1C85-49ED-B2E9-40926C71B6CE}"/>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70378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F8217-5498-4522-8290-4D37003F9C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A242CA-4A28-42DB-B274-5F54EE2B09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382AD-AACD-46CC-909A-4ECBED420776}"/>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5" name="Footer Placeholder 4">
            <a:extLst>
              <a:ext uri="{FF2B5EF4-FFF2-40B4-BE49-F238E27FC236}">
                <a16:creationId xmlns:a16="http://schemas.microsoft.com/office/drawing/2014/main" id="{7F8B8377-8F9D-4BAE-9B3A-CE7574DE0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20329-241A-41B2-B29E-E7F2EB8C83E6}"/>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138973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b="0" i="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7"/>
            <a:ext cx="9144000" cy="1655763"/>
          </a:xfrm>
        </p:spPr>
        <p:txBody>
          <a:bodyPr/>
          <a:lstStyle>
            <a:lvl1pPr marL="0" indent="0" algn="ctr">
              <a:buNone/>
              <a:defRPr sz="2400" b="0"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83623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a:xfrm>
            <a:off x="523693" y="365125"/>
            <a:ext cx="10515600" cy="1325563"/>
          </a:xfrm>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a:xfrm>
            <a:off x="523693" y="1825625"/>
            <a:ext cx="10515600" cy="3775075"/>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0074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1" y="1709740"/>
            <a:ext cx="10515600" cy="2852737"/>
          </a:xfrm>
        </p:spPr>
        <p:txBody>
          <a:bodyPr anchor="b"/>
          <a:lstStyle>
            <a:lvl1pPr>
              <a:defRPr sz="6000" b="0" i="0"/>
            </a:lvl1pPr>
          </a:lstStyle>
          <a:p>
            <a:r>
              <a:rPr lang="en-US"/>
              <a:t>Click to edit Master title style</a:t>
            </a:r>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1" y="4589464"/>
            <a:ext cx="10515600" cy="1500187"/>
          </a:xfrm>
        </p:spPr>
        <p:txBody>
          <a:bodyPr/>
          <a:lstStyle>
            <a:lvl1pPr marL="0" indent="0">
              <a:buNone/>
              <a:defRPr sz="2400" b="0" i="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1918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lvl1pPr>
              <a:defRPr b="0" i="0"/>
            </a:lvl1pPr>
          </a:lstStyle>
          <a:p>
            <a:r>
              <a:rPr lang="en-US"/>
              <a:t>Click to edit Master title style</a:t>
            </a:r>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9"/>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9"/>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58176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lvl1pPr>
              <a:defRPr b="0" i="0"/>
            </a:lvl1pPr>
          </a:lstStyle>
          <a:p>
            <a:r>
              <a:rPr lang="en-US"/>
              <a:t>Click to edit Master title style</a:t>
            </a:r>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9" y="1681163"/>
            <a:ext cx="5157787" cy="823912"/>
          </a:xfrm>
        </p:spPr>
        <p:txBody>
          <a:bodyPr anchor="b"/>
          <a:lstStyle>
            <a:lvl1pPr marL="0" indent="0">
              <a:buNone/>
              <a:defRPr sz="2400" b="0"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9" y="2505075"/>
            <a:ext cx="5157787"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1" y="1681163"/>
            <a:ext cx="5183188" cy="823912"/>
          </a:xfrm>
        </p:spPr>
        <p:txBody>
          <a:bodyPr anchor="b"/>
          <a:lstStyle>
            <a:lvl1pPr marL="0" indent="0">
              <a:buNone/>
              <a:defRPr sz="2400" b="0"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1" y="2505075"/>
            <a:ext cx="5183188" cy="368458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76662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a:xfrm>
            <a:off x="506707" y="425037"/>
            <a:ext cx="10515600" cy="1325563"/>
          </a:xfrm>
        </p:spPr>
        <p:txBody>
          <a:bodyPr>
            <a:normAutofit/>
          </a:bodyPr>
          <a:lstStyle>
            <a:lvl1pPr>
              <a:defRPr sz="3200" b="0" i="0"/>
            </a:lvl1pPr>
          </a:lstStyle>
          <a:p>
            <a:r>
              <a:rPr lang="en-US"/>
              <a:t>Click to edit Master title style</a:t>
            </a:r>
          </a:p>
        </p:txBody>
      </p:sp>
      <p:sp>
        <p:nvSpPr>
          <p:cNvPr id="8" name="Content Placeholder 2">
            <a:extLst>
              <a:ext uri="{FF2B5EF4-FFF2-40B4-BE49-F238E27FC236}">
                <a16:creationId xmlns:a16="http://schemas.microsoft.com/office/drawing/2014/main" id="{91D7F1A5-6600-4ADB-8F08-6AC5EF5763AF}"/>
              </a:ext>
            </a:extLst>
          </p:cNvPr>
          <p:cNvSpPr>
            <a:spLocks noGrp="1"/>
          </p:cNvSpPr>
          <p:nvPr>
            <p:ph idx="1"/>
          </p:nvPr>
        </p:nvSpPr>
        <p:spPr>
          <a:xfrm>
            <a:off x="523693" y="1825625"/>
            <a:ext cx="10515600" cy="3775075"/>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
        <p:nvSpPr>
          <p:cNvPr id="5" name="Title 1">
            <a:extLst>
              <a:ext uri="{FF2B5EF4-FFF2-40B4-BE49-F238E27FC236}">
                <a16:creationId xmlns:a16="http://schemas.microsoft.com/office/drawing/2014/main" id="{E0DC9A56-4728-4E36-B3BE-F828F61377A4}"/>
              </a:ext>
            </a:extLst>
          </p:cNvPr>
          <p:cNvSpPr>
            <a:spLocks noGrp="1"/>
          </p:cNvSpPr>
          <p:nvPr>
            <p:ph type="title"/>
          </p:nvPr>
        </p:nvSpPr>
        <p:spPr>
          <a:xfrm>
            <a:off x="506707" y="425037"/>
            <a:ext cx="10515600" cy="1325563"/>
          </a:xfrm>
        </p:spPr>
        <p:txBody>
          <a:bodyPr>
            <a:normAutofit/>
          </a:bodyPr>
          <a:lstStyle>
            <a:lvl1pPr>
              <a:defRPr sz="3200" b="0" i="0"/>
            </a:lvl1pPr>
          </a:lstStyle>
          <a:p>
            <a:r>
              <a:rPr lang="en-US"/>
              <a:t>Click to edit Master title style</a:t>
            </a:r>
          </a:p>
        </p:txBody>
      </p:sp>
      <p:sp>
        <p:nvSpPr>
          <p:cNvPr id="6" name="Content Placeholder 2">
            <a:extLst>
              <a:ext uri="{FF2B5EF4-FFF2-40B4-BE49-F238E27FC236}">
                <a16:creationId xmlns:a16="http://schemas.microsoft.com/office/drawing/2014/main" id="{61142E18-D16E-4BB7-86A4-498418F65DFB}"/>
              </a:ext>
            </a:extLst>
          </p:cNvPr>
          <p:cNvSpPr>
            <a:spLocks noGrp="1"/>
          </p:cNvSpPr>
          <p:nvPr>
            <p:ph idx="1" hasCustomPrompt="1"/>
          </p:nvPr>
        </p:nvSpPr>
        <p:spPr>
          <a:xfrm>
            <a:off x="523693" y="1825625"/>
            <a:ext cx="10515600" cy="3775075"/>
          </a:xfrm>
        </p:spPr>
        <p:txBody>
          <a:bodyPr/>
          <a:lstStyle>
            <a:lvl1pPr marL="0" indent="0">
              <a:buNone/>
              <a:defRPr b="0" i="0"/>
            </a:lvl1pPr>
          </a:lstStyle>
          <a:p>
            <a:pPr lvl="0"/>
            <a:r>
              <a:rPr lang="en-GB"/>
              <a:t>Click to edit Master text styles</a:t>
            </a:r>
          </a:p>
        </p:txBody>
      </p:sp>
    </p:spTree>
    <p:extLst>
      <p:ext uri="{BB962C8B-B14F-4D97-AF65-F5344CB8AC3E}">
        <p14:creationId xmlns:p14="http://schemas.microsoft.com/office/powerpoint/2010/main" val="222121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b="0" i="0"/>
            </a:lvl1pPr>
          </a:lstStyle>
          <a:p>
            <a:r>
              <a:rPr lang="en-US"/>
              <a:t>Click to edit Master title style</a:t>
            </a:r>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6"/>
            <a:ext cx="6172200" cy="4873625"/>
          </a:xfrm>
        </p:spPr>
        <p:txBody>
          <a:bodyPr/>
          <a:lstStyle>
            <a:lvl1pPr>
              <a:defRPr sz="3200" b="0" i="0"/>
            </a:lvl1pPr>
            <a:lvl2pPr>
              <a:defRPr sz="2800" b="0" i="0"/>
            </a:lvl2pPr>
            <a:lvl3pPr>
              <a:defRPr sz="2400" b="0" i="0"/>
            </a:lvl3pPr>
            <a:lvl4pPr>
              <a:defRPr sz="2000" b="0" i="0"/>
            </a:lvl4pPr>
            <a:lvl5pPr>
              <a:defRPr sz="2000" b="0" i="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1"/>
            <a:ext cx="3932237" cy="3811588"/>
          </a:xfrm>
        </p:spPr>
        <p:txBody>
          <a:bodyPr/>
          <a:lstStyle>
            <a:lvl1pPr marL="0" indent="0">
              <a:buNone/>
              <a:defRPr sz="1600" b="0" i="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7064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85C2-B504-46F6-8679-A40FF2D734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12B03-8087-4DCD-9708-EBE5D1828E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900F0C-1FA1-4172-A010-CA7D421A9EE2}"/>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5" name="Footer Placeholder 4">
            <a:extLst>
              <a:ext uri="{FF2B5EF4-FFF2-40B4-BE49-F238E27FC236}">
                <a16:creationId xmlns:a16="http://schemas.microsoft.com/office/drawing/2014/main" id="{6E062D5E-08A4-4F7C-889F-39C4BDDEA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6C857B-F02A-468D-A5C8-9F4397FC4E9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1786514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b="0" i="0"/>
            </a:lvl1pPr>
          </a:lstStyle>
          <a:p>
            <a:r>
              <a:rPr lang="en-US"/>
              <a:t>Click to edit Master title style</a:t>
            </a:r>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6"/>
            <a:ext cx="6172200" cy="4873625"/>
          </a:xfrm>
        </p:spPr>
        <p:txBody>
          <a:bodyPr/>
          <a:lstStyle>
            <a:lvl1pPr marL="0" indent="0">
              <a:buNone/>
              <a:defRPr sz="3200" b="0" i="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1"/>
            <a:ext cx="3932237" cy="3811588"/>
          </a:xfrm>
        </p:spPr>
        <p:txBody>
          <a:bodyPr/>
          <a:lstStyle>
            <a:lvl1pPr marL="0" indent="0">
              <a:buNone/>
              <a:defRPr sz="1600" b="0" i="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3280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lvl1pPr>
              <a:defRPr b="0" i="0"/>
            </a:lvl1pPr>
          </a:lstStyle>
          <a:p>
            <a:r>
              <a:rPr lang="en-US"/>
              <a:t>Click to edit Master title style</a:t>
            </a:r>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135121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1" y="365126"/>
            <a:ext cx="2628900" cy="5811839"/>
          </a:xfrm>
        </p:spPr>
        <p:txBody>
          <a:bodyPr vert="eaVert"/>
          <a:lstStyle>
            <a:lvl1pPr>
              <a:defRPr b="0" i="0"/>
            </a:lvl1pPr>
          </a:lstStyle>
          <a:p>
            <a:r>
              <a:rPr lang="en-US"/>
              <a:t>Click to edit Master title style</a:t>
            </a:r>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1" y="365126"/>
            <a:ext cx="7734300" cy="5811839"/>
          </a:xfrm>
        </p:spPr>
        <p:txBody>
          <a:bodyPr vert="eaVert"/>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7/20/2023</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2161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506707" y="425037"/>
            <a:ext cx="10515600" cy="1325563"/>
          </a:xfrm>
        </p:spPr>
        <p:txBody>
          <a:bodyPr>
            <a:normAutofit/>
          </a:bodyPr>
          <a:lstStyle>
            <a:lvl1pPr>
              <a:defRPr sz="4400" b="0" i="0"/>
            </a:lvl1pPr>
          </a:lstStyle>
          <a:p>
            <a:r>
              <a:rPr lang="en-US"/>
              <a:t>Click to edit Master title style</a:t>
            </a:r>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523693" y="1825625"/>
            <a:ext cx="10515600" cy="3775075"/>
          </a:xfrm>
        </p:spPr>
        <p:txBody>
          <a:bodyPr/>
          <a:lstStyle>
            <a:lvl1pPr marL="0" indent="0">
              <a:buNone/>
              <a:defRPr b="0" i="0"/>
            </a:lvl1pPr>
          </a:lstStyle>
          <a:p>
            <a:pPr lvl="0"/>
            <a:r>
              <a:rPr lang="en-GB"/>
              <a:t>Click to edit Master text styles</a:t>
            </a:r>
          </a:p>
        </p:txBody>
      </p:sp>
    </p:spTree>
    <p:extLst>
      <p:ext uri="{BB962C8B-B14F-4D97-AF65-F5344CB8AC3E}">
        <p14:creationId xmlns:p14="http://schemas.microsoft.com/office/powerpoint/2010/main" val="54315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AAC-15D6-C347-8D92-4E63B1E04FBE}"/>
              </a:ext>
            </a:extLst>
          </p:cNvPr>
          <p:cNvSpPr txBox="1"/>
          <p:nvPr userDrawn="1"/>
        </p:nvSpPr>
        <p:spPr>
          <a:xfrm>
            <a:off x="403341" y="345183"/>
            <a:ext cx="6356456" cy="769441"/>
          </a:xfrm>
          <a:prstGeom prst="rect">
            <a:avLst/>
          </a:prstGeom>
          <a:noFill/>
        </p:spPr>
        <p:txBody>
          <a:bodyPr wrap="square" rtlCol="0" anchor="t">
            <a:spAutoFit/>
          </a:bodyPr>
          <a:lstStyle/>
          <a:p>
            <a:r>
              <a:rPr lang="en-US" sz="4400" b="0" i="0" spc="-151">
                <a:solidFill>
                  <a:srgbClr val="2E2D62"/>
                </a:solidFill>
                <a:latin typeface="FoundrySterling-Book" pitchFamily="2" charset="0"/>
                <a:cs typeface="Arial" panose="020B0604020202020204" pitchFamily="34" charset="0"/>
              </a:rPr>
              <a:t>Headline</a:t>
            </a:r>
          </a:p>
        </p:txBody>
      </p:sp>
      <p:sp>
        <p:nvSpPr>
          <p:cNvPr id="4" name="Rectangle 3">
            <a:extLst>
              <a:ext uri="{FF2B5EF4-FFF2-40B4-BE49-F238E27FC236}">
                <a16:creationId xmlns:a16="http://schemas.microsoft.com/office/drawing/2014/main" id="{23B1331F-0BD7-CA42-AD59-82D068CA2028}"/>
              </a:ext>
            </a:extLst>
          </p:cNvPr>
          <p:cNvSpPr/>
          <p:nvPr userDrawn="1"/>
        </p:nvSpPr>
        <p:spPr>
          <a:xfrm>
            <a:off x="416315" y="1387942"/>
            <a:ext cx="8660451" cy="3046988"/>
          </a:xfrm>
          <a:prstGeom prst="rect">
            <a:avLst/>
          </a:prstGeom>
        </p:spPr>
        <p:txBody>
          <a:bodyPr wrap="square">
            <a:spAutoFit/>
          </a:bodyPr>
          <a:lstStyle/>
          <a:p>
            <a:r>
              <a:rPr lang="en-GB" sz="2400" b="0" i="0" err="1">
                <a:solidFill>
                  <a:srgbClr val="626262"/>
                </a:solidFill>
                <a:latin typeface="FoundrySterling-Book" pitchFamily="2" charset="0"/>
                <a:cs typeface="Arial" panose="020B0604020202020204" pitchFamily="34" charset="0"/>
              </a:rPr>
              <a:t>Quisque</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sagittis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purus</a:t>
            </a:r>
            <a:r>
              <a:rPr lang="en-GB" sz="2400" b="0" i="0">
                <a:solidFill>
                  <a:srgbClr val="626262"/>
                </a:solidFill>
                <a:latin typeface="FoundrySterling-Book" pitchFamily="2" charset="0"/>
                <a:cs typeface="Arial" panose="020B0604020202020204" pitchFamily="34" charset="0"/>
              </a:rPr>
              <a:t> sit </a:t>
            </a:r>
            <a:r>
              <a:rPr lang="en-GB" sz="2400" b="0" i="0" err="1">
                <a:solidFill>
                  <a:srgbClr val="626262"/>
                </a:solidFill>
                <a:latin typeface="FoundrySterling-Book" pitchFamily="2" charset="0"/>
                <a:cs typeface="Arial" panose="020B0604020202020204" pitchFamily="34" charset="0"/>
              </a:rPr>
              <a:t>amet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volutpat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consequat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mauris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nunc</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congue</a:t>
            </a:r>
            <a:r>
              <a:rPr lang="en-GB" sz="2400" b="0" i="0">
                <a:solidFill>
                  <a:srgbClr val="626262"/>
                </a:solidFill>
                <a:latin typeface="FoundrySterling-Book" pitchFamily="2" charset="0"/>
                <a:cs typeface="Arial" panose="020B0604020202020204" pitchFamily="34" charset="0"/>
              </a:rPr>
              <a:t> nisi vitae </a:t>
            </a:r>
            <a:r>
              <a:rPr lang="en-GB" sz="2400" b="0" i="0" err="1">
                <a:solidFill>
                  <a:srgbClr val="626262"/>
                </a:solidFill>
                <a:latin typeface="FoundrySterling-Book" pitchFamily="2" charset="0"/>
                <a:cs typeface="Arial" panose="020B0604020202020204" pitchFamily="34" charset="0"/>
              </a:rPr>
              <a:t>suscipit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tellus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mauris</a:t>
            </a:r>
            <a:r>
              <a:rPr lang="en-GB" sz="2400" b="0" i="0">
                <a:solidFill>
                  <a:srgbClr val="626262"/>
                </a:solidFill>
                <a:latin typeface="FoundrySterling-Book" pitchFamily="2" charset="0"/>
                <a:cs typeface="Arial" panose="020B0604020202020204" pitchFamily="34" charset="0"/>
              </a:rPr>
              <a:t> a </a:t>
            </a:r>
            <a:r>
              <a:rPr lang="en-GB" sz="2400" b="0" i="0" err="1">
                <a:solidFill>
                  <a:srgbClr val="626262"/>
                </a:solidFill>
                <a:latin typeface="FoundrySterling-Book" pitchFamily="2" charset="0"/>
                <a:cs typeface="Arial" panose="020B0604020202020204" pitchFamily="34" charset="0"/>
              </a:rPr>
              <a:t>diam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maecenas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sed</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enim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ut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sem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viverra</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aliquet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eget</a:t>
            </a:r>
            <a:r>
              <a:rPr lang="en-GB" sz="2400" b="0" i="0">
                <a:solidFill>
                  <a:srgbClr val="626262"/>
                </a:solidFill>
                <a:latin typeface="FoundrySterling-Book" pitchFamily="2" charset="0"/>
                <a:cs typeface="Arial" panose="020B0604020202020204" pitchFamily="34" charset="0"/>
              </a:rPr>
              <a:t> sit </a:t>
            </a:r>
            <a:r>
              <a:rPr lang="en-GB" sz="2400" b="0" i="0" err="1">
                <a:solidFill>
                  <a:srgbClr val="626262"/>
                </a:solidFill>
                <a:latin typeface="FoundrySterling-Book" pitchFamily="2" charset="0"/>
                <a:cs typeface="Arial" panose="020B0604020202020204" pitchFamily="34" charset="0"/>
              </a:rPr>
              <a:t>amet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tellus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cras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adipiscing</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enim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eu</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turpis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egestas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pretium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aenean</a:t>
            </a:r>
            <a:r>
              <a:rPr lang="en-GB" sz="2400" b="0" i="0">
                <a:solidFill>
                  <a:srgbClr val="626262"/>
                </a:solidFill>
                <a:latin typeface="FoundrySterling-Book" pitchFamily="2" charset="0"/>
                <a:cs typeface="Arial" panose="020B0604020202020204" pitchFamily="34" charset="0"/>
              </a:rPr>
              <a:t> pharetra magna ac </a:t>
            </a:r>
            <a:r>
              <a:rPr lang="en-GB" sz="2400" b="0" i="0" err="1">
                <a:solidFill>
                  <a:srgbClr val="626262"/>
                </a:solidFill>
                <a:latin typeface="FoundrySterling-Book" pitchFamily="2" charset="0"/>
                <a:cs typeface="Arial" panose="020B0604020202020204" pitchFamily="34" charset="0"/>
              </a:rPr>
              <a:t>placerat</a:t>
            </a:r>
            <a:r>
              <a:rPr lang="en-GB" sz="2400" b="0" i="0">
                <a:solidFill>
                  <a:srgbClr val="626262"/>
                </a:solidFill>
                <a:latin typeface="FoundrySterling-Book" pitchFamily="2" charset="0"/>
                <a:cs typeface="Arial" panose="020B0604020202020204" pitchFamily="34" charset="0"/>
              </a:rPr>
              <a:t> vestibulum </a:t>
            </a:r>
            <a:r>
              <a:rPr lang="en-GB" sz="2400" b="0" i="0" err="1">
                <a:solidFill>
                  <a:srgbClr val="626262"/>
                </a:solidFill>
                <a:latin typeface="FoundrySterling-Book" pitchFamily="2" charset="0"/>
                <a:cs typeface="Arial" panose="020B0604020202020204" pitchFamily="34" charset="0"/>
              </a:rPr>
              <a:t>lectus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mauris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ultrices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eros</a:t>
            </a:r>
            <a:r>
              <a:rPr lang="en-GB" sz="2400" b="0" i="0">
                <a:solidFill>
                  <a:srgbClr val="626262"/>
                </a:solidFill>
                <a:latin typeface="FoundrySterling-Book" pitchFamily="2" charset="0"/>
                <a:cs typeface="Arial" panose="020B0604020202020204" pitchFamily="34" charset="0"/>
              </a:rPr>
              <a:t> in cursus </a:t>
            </a:r>
            <a:r>
              <a:rPr lang="en-GB" sz="2400" b="0" i="0" err="1">
                <a:solidFill>
                  <a:srgbClr val="626262"/>
                </a:solidFill>
                <a:latin typeface="FoundrySterling-Book" pitchFamily="2" charset="0"/>
                <a:cs typeface="Arial" panose="020B0604020202020204" pitchFamily="34" charset="0"/>
              </a:rPr>
              <a:t>turpis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massa</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tincidunt</a:t>
            </a:r>
            <a:r>
              <a:rPr lang="en-GB" sz="2400" b="0" i="0">
                <a:solidFill>
                  <a:srgbClr val="626262"/>
                </a:solidFill>
                <a:latin typeface="FoundrySterling-Book" pitchFamily="2" charset="0"/>
                <a:cs typeface="Arial" panose="020B0604020202020204" pitchFamily="34" charset="0"/>
              </a:rPr>
              <a:t> dui </a:t>
            </a:r>
            <a:r>
              <a:rPr lang="en-GB" sz="2400" b="0" i="0" err="1">
                <a:solidFill>
                  <a:srgbClr val="626262"/>
                </a:solidFill>
                <a:latin typeface="FoundrySterling-Book" pitchFamily="2" charset="0"/>
                <a:cs typeface="Arial" panose="020B0604020202020204" pitchFamily="34" charset="0"/>
              </a:rPr>
              <a:t>ut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ornare</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lectus</a:t>
            </a:r>
            <a:r>
              <a:rPr lang="en-GB" sz="2400" b="0" i="0">
                <a:solidFill>
                  <a:srgbClr val="626262"/>
                </a:solidFill>
                <a:latin typeface="FoundrySterling-Book" pitchFamily="2" charset="0"/>
                <a:cs typeface="Arial" panose="020B0604020202020204" pitchFamily="34" charset="0"/>
              </a:rPr>
              <a:t> sit </a:t>
            </a:r>
            <a:r>
              <a:rPr lang="en-GB" sz="2400" b="0" i="0" err="1">
                <a:solidFill>
                  <a:srgbClr val="626262"/>
                </a:solidFill>
                <a:latin typeface="FoundrySterling-Book" pitchFamily="2" charset="0"/>
                <a:cs typeface="Arial" panose="020B0604020202020204" pitchFamily="34" charset="0"/>
              </a:rPr>
              <a:t>amet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est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placerat</a:t>
            </a:r>
            <a:r>
              <a:rPr lang="en-GB" sz="2400" b="0" i="0">
                <a:solidFill>
                  <a:srgbClr val="626262"/>
                </a:solidFill>
                <a:latin typeface="FoundrySterling-Book" pitchFamily="2" charset="0"/>
                <a:cs typeface="Arial" panose="020B0604020202020204" pitchFamily="34" charset="0"/>
              </a:rPr>
              <a:t> in </a:t>
            </a:r>
            <a:r>
              <a:rPr lang="en-GB" sz="2400" b="0" i="0" err="1">
                <a:solidFill>
                  <a:srgbClr val="626262"/>
                </a:solidFill>
                <a:latin typeface="FoundrySterling-Book" pitchFamily="2" charset="0"/>
                <a:cs typeface="Arial" panose="020B0604020202020204" pitchFamily="34" charset="0"/>
              </a:rPr>
              <a:t>egestas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erat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imperdiet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sed</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euismod</a:t>
            </a:r>
            <a:r>
              <a:rPr lang="en-GB" sz="2400" b="0" i="0">
                <a:solidFill>
                  <a:srgbClr val="626262"/>
                </a:solidFill>
                <a:latin typeface="FoundrySterling-Book" pitchFamily="2" charset="0"/>
                <a:cs typeface="Arial" panose="020B0604020202020204" pitchFamily="34" charset="0"/>
              </a:rPr>
              <a:t> nisi porta lorem </a:t>
            </a:r>
            <a:r>
              <a:rPr lang="en-GB" sz="2400" b="0" i="0" err="1">
                <a:solidFill>
                  <a:srgbClr val="626262"/>
                </a:solidFill>
                <a:latin typeface="FoundrySterling-Book" pitchFamily="2" charset="0"/>
                <a:cs typeface="Arial" panose="020B0604020202020204" pitchFamily="34" charset="0"/>
              </a:rPr>
              <a:t>mollis</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aliquam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ut</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porttitor</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leo</a:t>
            </a:r>
            <a:r>
              <a:rPr lang="en-GB" sz="2400" b="0" i="0">
                <a:solidFill>
                  <a:srgbClr val="626262"/>
                </a:solidFill>
                <a:latin typeface="FoundrySterling-Book" pitchFamily="2" charset="0"/>
                <a:cs typeface="Arial" panose="020B0604020202020204" pitchFamily="34" charset="0"/>
              </a:rPr>
              <a:t> a </a:t>
            </a:r>
            <a:r>
              <a:rPr lang="en-GB" sz="2400" b="0" i="0" err="1">
                <a:solidFill>
                  <a:srgbClr val="626262"/>
                </a:solidFill>
                <a:latin typeface="FoundrySterling-Book" pitchFamily="2" charset="0"/>
                <a:cs typeface="Arial" panose="020B0604020202020204" pitchFamily="34" charset="0"/>
              </a:rPr>
              <a:t>diam</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sollicitudin</a:t>
            </a:r>
            <a:r>
              <a:rPr lang="en-GB" sz="2400" b="0" i="0">
                <a:solidFill>
                  <a:srgbClr val="626262"/>
                </a:solidFill>
                <a:latin typeface="FoundrySterling-Book" pitchFamily="2" charset="0"/>
                <a:cs typeface="Arial" panose="020B0604020202020204" pitchFamily="34" charset="0"/>
              </a:rPr>
              <a:t> </a:t>
            </a:r>
            <a:r>
              <a:rPr lang="en-GB" sz="2400" b="0" i="0" err="1">
                <a:solidFill>
                  <a:srgbClr val="626262"/>
                </a:solidFill>
                <a:latin typeface="FoundrySterling-Book" pitchFamily="2" charset="0"/>
                <a:cs typeface="Arial" panose="020B0604020202020204" pitchFamily="34" charset="0"/>
              </a:rPr>
              <a:t>tempor</a:t>
            </a:r>
            <a:r>
              <a:rPr lang="en-GB" sz="2400" b="0" i="0">
                <a:solidFill>
                  <a:srgbClr val="626262"/>
                </a:solidFill>
                <a:latin typeface="FoundrySterling-Book" pitchFamily="2" charset="0"/>
                <a:cs typeface="Arial" panose="020B0604020202020204" pitchFamily="34" charset="0"/>
              </a:rPr>
              <a:t>.</a:t>
            </a:r>
          </a:p>
        </p:txBody>
      </p:sp>
    </p:spTree>
    <p:extLst>
      <p:ext uri="{BB962C8B-B14F-4D97-AF65-F5344CB8AC3E}">
        <p14:creationId xmlns:p14="http://schemas.microsoft.com/office/powerpoint/2010/main" val="1393038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82C1-2B4B-48DA-A11C-D58BD86E2F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93E544-FA90-4FB8-98E3-C324356F96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798A5E-AADF-4430-B1C2-BB763B7C34DA}"/>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5" name="Footer Placeholder 4">
            <a:extLst>
              <a:ext uri="{FF2B5EF4-FFF2-40B4-BE49-F238E27FC236}">
                <a16:creationId xmlns:a16="http://schemas.microsoft.com/office/drawing/2014/main" id="{0BEBFA3A-BC73-41D7-A352-F709F44DFC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2EDDA0-D539-4BEE-8BA1-B6384DFB5688}"/>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2461968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A947-7E57-4FE5-BB72-B763FD46EF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6D33A0-1A7B-4C28-8545-377C06FDB0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C8A0-D0EF-4000-BDC0-9C02F3F71DF2}"/>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5" name="Footer Placeholder 4">
            <a:extLst>
              <a:ext uri="{FF2B5EF4-FFF2-40B4-BE49-F238E27FC236}">
                <a16:creationId xmlns:a16="http://schemas.microsoft.com/office/drawing/2014/main" id="{3188ACCC-5FFC-4089-ADCA-235C2089CB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59BBE-13C6-45E3-8B26-0610556ACEBB}"/>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405498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F325-F8EE-45F5-98FC-20C1A43C7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097444-8C0F-4ACE-97B8-003534716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2A66F9-FA29-42F3-B1D4-89C71E964E20}"/>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5" name="Footer Placeholder 4">
            <a:extLst>
              <a:ext uri="{FF2B5EF4-FFF2-40B4-BE49-F238E27FC236}">
                <a16:creationId xmlns:a16="http://schemas.microsoft.com/office/drawing/2014/main" id="{8FE7C484-6B24-4043-A5D8-B861209D85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B517D-D00C-4EE2-BDA8-2EF615F6866A}"/>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273556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19C6-B30D-4B2D-A7CB-BC30AB921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51C7A-5BDF-47B0-B929-0F7CA52DC2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3AE482-DB03-447E-B89F-B1A2B1FB1A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0DBCD-F01C-4A7A-885E-8B21F86A7D25}"/>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6" name="Footer Placeholder 5">
            <a:extLst>
              <a:ext uri="{FF2B5EF4-FFF2-40B4-BE49-F238E27FC236}">
                <a16:creationId xmlns:a16="http://schemas.microsoft.com/office/drawing/2014/main" id="{617C32C3-014B-4215-9729-CB66F52407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DA741-2398-421D-9A92-817A726992EC}"/>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0162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293A-B7BF-405F-AB8D-5488B49458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239931-08E4-4F57-8318-78A4C577A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EEF1A0-44B3-455D-B362-1FC3623353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6BE010-99AC-4EAA-B1C3-589A32576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1358EA-98CF-4A3E-A90F-7CB9806E1B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158312-6B32-4B73-8D30-34848866A778}"/>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8" name="Footer Placeholder 7">
            <a:extLst>
              <a:ext uri="{FF2B5EF4-FFF2-40B4-BE49-F238E27FC236}">
                <a16:creationId xmlns:a16="http://schemas.microsoft.com/office/drawing/2014/main" id="{67963426-EF5F-4CCF-95C8-D51A06A30B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659AE0-93D4-4480-A496-FDDEF7CA114A}"/>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10993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C933-A509-4132-9DB5-B6DB1D6CBD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B4BAA1-1106-4A37-B01C-FC77060B6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2F763C-CA22-4696-A67D-A0E2AA0F22E2}"/>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5" name="Footer Placeholder 4">
            <a:extLst>
              <a:ext uri="{FF2B5EF4-FFF2-40B4-BE49-F238E27FC236}">
                <a16:creationId xmlns:a16="http://schemas.microsoft.com/office/drawing/2014/main" id="{9924CBBD-BAD6-4348-A5B1-0D39979E5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9C5403-07AC-46EB-9E05-6F0D531E2741}"/>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408892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256E-5024-42C1-9B33-3AF4BF5026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E716F8-BF34-4F86-BE7B-FBAF501BAF9E}"/>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4" name="Footer Placeholder 3">
            <a:extLst>
              <a:ext uri="{FF2B5EF4-FFF2-40B4-BE49-F238E27FC236}">
                <a16:creationId xmlns:a16="http://schemas.microsoft.com/office/drawing/2014/main" id="{AAA3D56D-1C5F-41EF-A547-455244B977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938333-3E10-432E-B645-2E6C2BD78B0C}"/>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1497823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C8339-3549-43B0-A730-D9EB21BC6F52}"/>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3" name="Footer Placeholder 2">
            <a:extLst>
              <a:ext uri="{FF2B5EF4-FFF2-40B4-BE49-F238E27FC236}">
                <a16:creationId xmlns:a16="http://schemas.microsoft.com/office/drawing/2014/main" id="{C65D95D2-9DB1-4CA4-897E-047F1655A0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80E8D9-76B0-4F77-B0B6-4F36867882DC}"/>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371825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9E59-AA7E-4C51-A3FB-FABD1B2D4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7382B1-9379-4BB4-A3BD-6FB2D7A84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6DEB0E-32BF-4ED6-A00C-4C16E0717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798B5-999B-4B9B-9B5A-9588D161CE96}"/>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6" name="Footer Placeholder 5">
            <a:extLst>
              <a:ext uri="{FF2B5EF4-FFF2-40B4-BE49-F238E27FC236}">
                <a16:creationId xmlns:a16="http://schemas.microsoft.com/office/drawing/2014/main" id="{856E4396-5851-4F6D-BCA3-7CDE4D59FA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084EEE-8926-4165-B465-DE0255ECE4F1}"/>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214563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862B-425A-4B24-9C46-88CDD77A4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041858-352F-46B6-A56B-3367BC2731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24D971-E4FF-49C4-B4DC-9E07070A6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1BDEA2-FDDC-44F6-8CD1-EC0F7B9D9835}"/>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6" name="Footer Placeholder 5">
            <a:extLst>
              <a:ext uri="{FF2B5EF4-FFF2-40B4-BE49-F238E27FC236}">
                <a16:creationId xmlns:a16="http://schemas.microsoft.com/office/drawing/2014/main" id="{7B595B03-4325-495F-8A3F-40FD04BFE1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1C40B-2010-464C-B961-466BAD4DB213}"/>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324684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FAFB-ACCD-4949-BDF6-BEC6EA8865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15804C-E923-470E-98E6-D8B3CE0423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BAE7A-0071-4E90-8B97-17BEA33ACE79}"/>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5" name="Footer Placeholder 4">
            <a:extLst>
              <a:ext uri="{FF2B5EF4-FFF2-40B4-BE49-F238E27FC236}">
                <a16:creationId xmlns:a16="http://schemas.microsoft.com/office/drawing/2014/main" id="{A25A4536-D90A-4958-971A-3C62A3207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C26C1-EC98-47CA-B33A-3652E502FB9E}"/>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1716814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BD5A7-521A-4936-A8BD-B7727BA2AA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D2E0E-9F55-4F3A-8C5A-1A3EC41A9B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1721B3-3215-4669-A92D-29D189F93349}"/>
              </a:ext>
            </a:extLst>
          </p:cNvPr>
          <p:cNvSpPr>
            <a:spLocks noGrp="1"/>
          </p:cNvSpPr>
          <p:nvPr>
            <p:ph type="dt" sz="half" idx="10"/>
          </p:nvPr>
        </p:nvSpPr>
        <p:spPr/>
        <p:txBody>
          <a:bodyPr/>
          <a:lstStyle/>
          <a:p>
            <a:fld id="{2FEF7488-568A-40BC-A76F-B90049ED2CFB}" type="datetimeFigureOut">
              <a:rPr lang="en-GB" smtClean="0"/>
              <a:t>20/07/2023</a:t>
            </a:fld>
            <a:endParaRPr lang="en-GB"/>
          </a:p>
        </p:txBody>
      </p:sp>
      <p:sp>
        <p:nvSpPr>
          <p:cNvPr id="5" name="Footer Placeholder 4">
            <a:extLst>
              <a:ext uri="{FF2B5EF4-FFF2-40B4-BE49-F238E27FC236}">
                <a16:creationId xmlns:a16="http://schemas.microsoft.com/office/drawing/2014/main" id="{B64B1E85-2954-48B9-8793-7A72FD6BE4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2F0C7-377B-462F-940D-2FC4C25CD06D}"/>
              </a:ext>
            </a:extLst>
          </p:cNvPr>
          <p:cNvSpPr>
            <a:spLocks noGrp="1"/>
          </p:cNvSpPr>
          <p:nvPr>
            <p:ph type="sldNum" sz="quarter" idx="12"/>
          </p:nvPr>
        </p:nvSpPr>
        <p:spPr/>
        <p:txBody>
          <a:bodyPr/>
          <a:lstStyle/>
          <a:p>
            <a:fld id="{962C8EB7-F7E7-47BA-BBD3-EAD0C3CD1260}" type="slidenum">
              <a:rPr lang="en-GB" smtClean="0"/>
              <a:t>‹#›</a:t>
            </a:fld>
            <a:endParaRPr lang="en-GB"/>
          </a:p>
        </p:txBody>
      </p:sp>
    </p:spTree>
    <p:extLst>
      <p:ext uri="{BB962C8B-B14F-4D97-AF65-F5344CB8AC3E}">
        <p14:creationId xmlns:p14="http://schemas.microsoft.com/office/powerpoint/2010/main" val="4242747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lvl1pPr>
              <a:defRPr b="0" i="0">
                <a:latin typeface="FoundrySterling-Book" pitchFamily="2" charset="0"/>
              </a:defRPr>
            </a:lvl1pPr>
          </a:lstStyle>
          <a:p>
            <a:fld id="{86CB4B4D-7CA3-9044-876B-883B54F867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0016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22BF-343E-4C93-85F9-387E9CE44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C9BA1A-ECEC-4D4E-BAE1-5EE14127BC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710070-143A-4CBD-A116-4D74EDDFE4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8F4B1E-8BBB-4BD0-86A9-41AB9F8EDCBC}"/>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6" name="Footer Placeholder 5">
            <a:extLst>
              <a:ext uri="{FF2B5EF4-FFF2-40B4-BE49-F238E27FC236}">
                <a16:creationId xmlns:a16="http://schemas.microsoft.com/office/drawing/2014/main" id="{CB7A445E-B611-4A6E-80E9-921D03E57C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574EB6-681C-46D1-A5E7-3E1405E9B07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25377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2283-D90C-4BA4-A620-EB6A11FF37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2C065A-1AE6-4E2F-B2A5-4DA7450F8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9770AF-6C88-4D3E-BFA1-FC818BEE52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864938-CDF3-4197-A5C1-9FAC08E2B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F9DB1C-23F8-451D-B58A-C2B2AF7C1B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34CB9C-C105-4EFF-9C4E-88B710805860}"/>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8" name="Footer Placeholder 7">
            <a:extLst>
              <a:ext uri="{FF2B5EF4-FFF2-40B4-BE49-F238E27FC236}">
                <a16:creationId xmlns:a16="http://schemas.microsoft.com/office/drawing/2014/main" id="{52E7E137-0979-4E6F-82B5-8A4BCF3F97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E341C5-7033-45E0-B459-C100286F3D48}"/>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44759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8048-08E2-4AB9-93F6-8CE22591F5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CC8D5F-6759-4571-8254-54335400D8AD}"/>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4" name="Footer Placeholder 3">
            <a:extLst>
              <a:ext uri="{FF2B5EF4-FFF2-40B4-BE49-F238E27FC236}">
                <a16:creationId xmlns:a16="http://schemas.microsoft.com/office/drawing/2014/main" id="{7B47FB26-5BBA-44F3-BF80-6BE208B597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2187A1-4592-4292-A815-472588159330}"/>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48617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A0C20-9C69-422B-B74C-0BE89C79896E}"/>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3" name="Footer Placeholder 2">
            <a:extLst>
              <a:ext uri="{FF2B5EF4-FFF2-40B4-BE49-F238E27FC236}">
                <a16:creationId xmlns:a16="http://schemas.microsoft.com/office/drawing/2014/main" id="{57BB2296-5009-484A-BB5F-D7015E0CD3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B88007-8264-433B-968B-DE790C9A1664}"/>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344268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7488-F928-4247-98F4-744592BF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21D177-1221-4739-9C9D-FA07072AD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7BCBA0-1991-4EB0-A0CB-8904FCA88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42101-7BC9-4927-991A-0BDB1DB71C49}"/>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6" name="Footer Placeholder 5">
            <a:extLst>
              <a:ext uri="{FF2B5EF4-FFF2-40B4-BE49-F238E27FC236}">
                <a16:creationId xmlns:a16="http://schemas.microsoft.com/office/drawing/2014/main" id="{A26A2098-ABC0-466D-AD3F-81FB7F4570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1F2EF3-8879-4689-9A65-9B29E8CB9AF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122154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B176-B1C1-4F3D-BA8D-70C0B9FF8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FD322-3FD0-4B7A-BDE0-E014F9EDA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B93348-7A3C-47E4-B57F-E9B762198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D927F1-AF2A-4471-8CA5-443A72C5A9F6}"/>
              </a:ext>
            </a:extLst>
          </p:cNvPr>
          <p:cNvSpPr>
            <a:spLocks noGrp="1"/>
          </p:cNvSpPr>
          <p:nvPr>
            <p:ph type="dt" sz="half" idx="10"/>
          </p:nvPr>
        </p:nvSpPr>
        <p:spPr/>
        <p:txBody>
          <a:bodyPr/>
          <a:lstStyle/>
          <a:p>
            <a:fld id="{7C5C2337-1FDA-47A4-B92D-4E4C9410280B}" type="datetimeFigureOut">
              <a:rPr lang="en-GB" smtClean="0"/>
              <a:t>20/07/2023</a:t>
            </a:fld>
            <a:endParaRPr lang="en-GB"/>
          </a:p>
        </p:txBody>
      </p:sp>
      <p:sp>
        <p:nvSpPr>
          <p:cNvPr id="6" name="Footer Placeholder 5">
            <a:extLst>
              <a:ext uri="{FF2B5EF4-FFF2-40B4-BE49-F238E27FC236}">
                <a16:creationId xmlns:a16="http://schemas.microsoft.com/office/drawing/2014/main" id="{E6C337C2-1A55-48D1-93D0-C42FED5822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708E9-ACF4-4565-8EC0-9D8CCD198DD2}"/>
              </a:ext>
            </a:extLst>
          </p:cNvPr>
          <p:cNvSpPr>
            <a:spLocks noGrp="1"/>
          </p:cNvSpPr>
          <p:nvPr>
            <p:ph type="sldNum" sz="quarter" idx="12"/>
          </p:nvPr>
        </p:nvSpPr>
        <p:spPr/>
        <p:txBody>
          <a:bodyPr/>
          <a:lstStyle/>
          <a:p>
            <a:fld id="{134941A8-36DF-4FC6-92BB-E84D7750C703}" type="slidenum">
              <a:rPr lang="en-GB" smtClean="0"/>
              <a:t>‹#›</a:t>
            </a:fld>
            <a:endParaRPr lang="en-GB"/>
          </a:p>
        </p:txBody>
      </p:sp>
    </p:spTree>
    <p:extLst>
      <p:ext uri="{BB962C8B-B14F-4D97-AF65-F5344CB8AC3E}">
        <p14:creationId xmlns:p14="http://schemas.microsoft.com/office/powerpoint/2010/main" val="225255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36F01-8198-46C1-8D64-5258ECAD5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79BB54-A9DB-43B0-9669-C548B0A83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30C21-2043-469A-B585-395D5E6B7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C2337-1FDA-47A4-B92D-4E4C9410280B}" type="datetimeFigureOut">
              <a:rPr lang="en-GB" smtClean="0"/>
              <a:t>20/07/2023</a:t>
            </a:fld>
            <a:endParaRPr lang="en-GB"/>
          </a:p>
        </p:txBody>
      </p:sp>
      <p:sp>
        <p:nvSpPr>
          <p:cNvPr id="5" name="Footer Placeholder 4">
            <a:extLst>
              <a:ext uri="{FF2B5EF4-FFF2-40B4-BE49-F238E27FC236}">
                <a16:creationId xmlns:a16="http://schemas.microsoft.com/office/drawing/2014/main" id="{F90A72BE-5630-4290-83AE-F484484D5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5101A5-CF0E-442B-B9DE-065C77506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941A8-36DF-4FC6-92BB-E84D7750C703}" type="slidenum">
              <a:rPr lang="en-GB" smtClean="0"/>
              <a:t>‹#›</a:t>
            </a:fld>
            <a:endParaRPr lang="en-GB"/>
          </a:p>
        </p:txBody>
      </p:sp>
    </p:spTree>
    <p:extLst>
      <p:ext uri="{BB962C8B-B14F-4D97-AF65-F5344CB8AC3E}">
        <p14:creationId xmlns:p14="http://schemas.microsoft.com/office/powerpoint/2010/main" val="245290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75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oundrySterling-Book" pitchFamily="2" charset="0"/>
              </a:defRPr>
            </a:lvl1pPr>
          </a:lstStyle>
          <a:p>
            <a:fld id="{94CEF251-E918-784C-8717-1F0B733AA660}" type="datetimeFigureOut">
              <a:rPr lang="en-US" smtClean="0"/>
              <a:pPr/>
              <a:t>7/20/2023</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oundrySterling-Book" pitchFamily="2" charset="0"/>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oundrySterling-Book" pitchFamily="2" charset="0"/>
              </a:defRPr>
            </a:lvl1pPr>
          </a:lstStyle>
          <a:p>
            <a:fld id="{5E0B49ED-3BDC-B645-964C-10CAC51D48A6}" type="slidenum">
              <a:rPr lang="en-US" smtClean="0"/>
              <a:pPr/>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39" y="5871125"/>
            <a:ext cx="1645372" cy="484067"/>
          </a:xfrm>
          <a:prstGeom prst="rect">
            <a:avLst/>
          </a:prstGeom>
        </p:spPr>
      </p:pic>
    </p:spTree>
    <p:extLst>
      <p:ext uri="{BB962C8B-B14F-4D97-AF65-F5344CB8AC3E}">
        <p14:creationId xmlns:p14="http://schemas.microsoft.com/office/powerpoint/2010/main" val="3527664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b="0" i="0" kern="1200">
          <a:solidFill>
            <a:schemeClr val="accent4"/>
          </a:solidFill>
          <a:latin typeface="FoundrySterling-Book" pitchFamily="2"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4"/>
        </a:buClr>
        <a:buFont typeface="Wingdings" pitchFamily="2" charset="2"/>
        <a:buChar char="§"/>
        <a:defRPr sz="2800" b="0" i="0" kern="1200">
          <a:solidFill>
            <a:srgbClr val="676767"/>
          </a:solidFill>
          <a:latin typeface="FoundrySterling-Book" pitchFamily="2"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4"/>
        </a:buClr>
        <a:buFont typeface="Wingdings" pitchFamily="2" charset="2"/>
        <a:buChar char="§"/>
        <a:defRPr sz="2400" b="0" i="0" kern="1200">
          <a:solidFill>
            <a:srgbClr val="676767"/>
          </a:solidFill>
          <a:latin typeface="FoundrySterling-Book" pitchFamily="2"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4"/>
        </a:buClr>
        <a:buFont typeface="Wingdings" pitchFamily="2" charset="2"/>
        <a:buChar char="§"/>
        <a:defRPr sz="2000" b="0" i="0" kern="1200">
          <a:solidFill>
            <a:srgbClr val="676767"/>
          </a:solidFill>
          <a:latin typeface="FoundrySterling-Book" pitchFamily="2"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4"/>
        </a:buClr>
        <a:buFont typeface="Wingdings" pitchFamily="2" charset="2"/>
        <a:buChar char="§"/>
        <a:defRPr sz="1800" b="0" i="0" kern="1200">
          <a:solidFill>
            <a:srgbClr val="676767"/>
          </a:solidFill>
          <a:latin typeface="FoundrySterling-Book" pitchFamily="2"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4"/>
        </a:buClr>
        <a:buFont typeface="Wingdings" pitchFamily="2" charset="2"/>
        <a:buChar char="§"/>
        <a:defRPr sz="1800" b="0" i="0" kern="1200">
          <a:solidFill>
            <a:srgbClr val="676767"/>
          </a:solidFill>
          <a:latin typeface="FoundrySterling-Book" pitchFamily="2"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F856A-39C2-4FEE-880F-CD7ADEC6D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E5F000-75EB-43AF-BAA0-5C18651DA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9BD054-4D6D-4255-BCAC-2D932C071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oundrySterling-Book" pitchFamily="2" charset="0"/>
              </a:defRPr>
            </a:lvl1pPr>
          </a:lstStyle>
          <a:p>
            <a:fld id="{2FEF7488-568A-40BC-A76F-B90049ED2CFB}" type="datetimeFigureOut">
              <a:rPr lang="en-GB" smtClean="0"/>
              <a:pPr/>
              <a:t>20/07/2023</a:t>
            </a:fld>
            <a:endParaRPr lang="en-GB"/>
          </a:p>
        </p:txBody>
      </p:sp>
      <p:sp>
        <p:nvSpPr>
          <p:cNvPr id="5" name="Footer Placeholder 4">
            <a:extLst>
              <a:ext uri="{FF2B5EF4-FFF2-40B4-BE49-F238E27FC236}">
                <a16:creationId xmlns:a16="http://schemas.microsoft.com/office/drawing/2014/main" id="{C016B1D2-B1A6-402B-8E07-8F997E6C5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oundrySterling-Book" pitchFamily="2" charset="0"/>
              </a:defRPr>
            </a:lvl1pPr>
          </a:lstStyle>
          <a:p>
            <a:endParaRPr lang="en-GB"/>
          </a:p>
        </p:txBody>
      </p:sp>
      <p:sp>
        <p:nvSpPr>
          <p:cNvPr id="6" name="Slide Number Placeholder 5">
            <a:extLst>
              <a:ext uri="{FF2B5EF4-FFF2-40B4-BE49-F238E27FC236}">
                <a16:creationId xmlns:a16="http://schemas.microsoft.com/office/drawing/2014/main" id="{091C00AA-672C-4769-9F45-515C901E9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oundrySterling-Book" pitchFamily="2" charset="0"/>
              </a:defRPr>
            </a:lvl1pPr>
          </a:lstStyle>
          <a:p>
            <a:fld id="{962C8EB7-F7E7-47BA-BBD3-EAD0C3CD1260}" type="slidenum">
              <a:rPr lang="en-GB" smtClean="0"/>
              <a:pPr/>
              <a:t>‹#›</a:t>
            </a:fld>
            <a:endParaRPr lang="en-GB"/>
          </a:p>
        </p:txBody>
      </p:sp>
    </p:spTree>
    <p:extLst>
      <p:ext uri="{BB962C8B-B14F-4D97-AF65-F5344CB8AC3E}">
        <p14:creationId xmlns:p14="http://schemas.microsoft.com/office/powerpoint/2010/main" val="16038587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b="0" i="0" kern="1200">
          <a:solidFill>
            <a:schemeClr val="tx1"/>
          </a:solidFill>
          <a:latin typeface="FoundrySterling-Boo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oundrySterling-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oundrySterling-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oundrySterling-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oundrySterling-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oundrySterling-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dit.niso.org/"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hyperlink" Target="https://creativecommons.org/licenses/by-nc-sa/3.0/" TargetMode="External"/><Relationship Id="rId4" Type="http://schemas.openxmlformats.org/officeDocument/2006/relationships/hyperlink" Target="http://lans-soapbox.com/2012/06/10/a-comprehensive-guide-to-story-writing/sum-u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unioxfordnexus-my.sharepoint.com/:w:/g/personal/olin0127_ox_ac_uk/EbZZicDSQcRImFtXecJoEGwBKpxNoeK5n0E8HYv1ggFjtA?e=XolX0d"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la.ac.uk/myglasgow/ris/researchculture/labforacademicculture/narrativecvs/"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6.jpeg"/><Relationship Id="rId5" Type="http://schemas.openxmlformats.org/officeDocument/2006/relationships/hyperlink" Target="https://www.ukri.org/apply-for-funding/before-you-apply/resume-for-research-and-innovation-r4ri-guidance/" TargetMode="External"/><Relationship Id="rId4" Type="http://schemas.openxmlformats.org/officeDocument/2006/relationships/hyperlink" Target="https://sway.office.com/otUMsrH2mg78EnHt?ref=Lin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e/pf10DGS1j7"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hyperlink" Target="mailto:Tanita.Casci@admin.ox.ac.uk" TargetMode="External"/><Relationship Id="rId4" Type="http://schemas.openxmlformats.org/officeDocument/2006/relationships/hyperlink" Target="mailto:mary.muers@medsci.ox.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ukri.org/what-we-offer/supporting-healthy-research-and-innovation-culture/research-and-innovation-culture/joint-funders-group/"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s://www.ukri.org/apply-for-funding/improving-your-funding-experience/introducing-a-better-way-for-you-to-evidence-your-contributions/"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unioxfordnexus-my.sharepoint.com/:w:/g/personal/olin0127_ox_ac_uk/EUE6wlcXaPJJgQjm6XlSxNYBsyTjhzmuE3REw80YqVr_Jw?e=ML6gC4"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A719A4-214D-4880-9B3D-621D7AA6C864}"/>
              </a:ext>
            </a:extLst>
          </p:cNvPr>
          <p:cNvSpPr>
            <a:spLocks noGrp="1"/>
          </p:cNvSpPr>
          <p:nvPr>
            <p:ph type="ctrTitle"/>
          </p:nvPr>
        </p:nvSpPr>
        <p:spPr>
          <a:xfrm>
            <a:off x="838199" y="1093788"/>
            <a:ext cx="10506455" cy="2967208"/>
          </a:xfrm>
        </p:spPr>
        <p:txBody>
          <a:bodyPr>
            <a:normAutofit/>
          </a:bodyPr>
          <a:lstStyle/>
          <a:p>
            <a:pPr algn="l"/>
            <a:r>
              <a:rPr lang="en-GB">
                <a:latin typeface="FoundrySterling-Book"/>
              </a:rPr>
              <a:t>How to write narrative CVs </a:t>
            </a:r>
            <a:br>
              <a:rPr lang="en-GB">
                <a:latin typeface="FoundrySterling-Book"/>
              </a:rPr>
            </a:br>
            <a:r>
              <a:rPr lang="en-GB">
                <a:latin typeface="FoundrySterling-Book"/>
              </a:rPr>
              <a:t>for funding applications</a:t>
            </a:r>
            <a:br>
              <a:rPr lang="en-GB" b="1">
                <a:latin typeface="FoundrySterling-Book"/>
              </a:rPr>
            </a:br>
            <a:br>
              <a:rPr lang="en-GB" sz="2400" b="1">
                <a:latin typeface="FoundrySterling-Book"/>
              </a:rPr>
            </a:br>
            <a:r>
              <a:rPr lang="en-GB" sz="2400">
                <a:latin typeface="FoundrySterling-Book"/>
              </a:rPr>
              <a:t>22 June 2023</a:t>
            </a:r>
          </a:p>
        </p:txBody>
      </p:sp>
      <p:sp>
        <p:nvSpPr>
          <p:cNvPr id="3" name="Subtitle 2">
            <a:extLst>
              <a:ext uri="{FF2B5EF4-FFF2-40B4-BE49-F238E27FC236}">
                <a16:creationId xmlns:a16="http://schemas.microsoft.com/office/drawing/2014/main" id="{AD850484-B057-48F4-9C32-45D9D2BEF42F}"/>
              </a:ext>
            </a:extLst>
          </p:cNvPr>
          <p:cNvSpPr>
            <a:spLocks noGrp="1"/>
          </p:cNvSpPr>
          <p:nvPr>
            <p:ph type="subTitle" idx="1"/>
          </p:nvPr>
        </p:nvSpPr>
        <p:spPr>
          <a:xfrm>
            <a:off x="6348550" y="4619624"/>
            <a:ext cx="4999154" cy="1038225"/>
          </a:xfrm>
        </p:spPr>
        <p:txBody>
          <a:bodyPr vert="horz" lIns="91440" tIns="45720" rIns="91440" bIns="45720" rtlCol="0" anchor="t">
            <a:normAutofit/>
          </a:bodyPr>
          <a:lstStyle/>
          <a:p>
            <a:pPr algn="r"/>
            <a:r>
              <a:rPr lang="en-GB">
                <a:latin typeface="FoundrySterling-Book"/>
                <a:cs typeface="Calibri"/>
              </a:rPr>
              <a:t>Tanita Casci (Research Services)</a:t>
            </a:r>
            <a:br>
              <a:rPr lang="en-GB">
                <a:latin typeface="FoundrySterling-Book"/>
                <a:cs typeface="Calibri"/>
              </a:rPr>
            </a:br>
            <a:r>
              <a:rPr lang="en-GB">
                <a:latin typeface="FoundrySterling-Book"/>
                <a:cs typeface="Calibri"/>
              </a:rPr>
              <a:t>Mary </a:t>
            </a:r>
            <a:r>
              <a:rPr lang="en-GB" err="1">
                <a:latin typeface="FoundrySterling-Book"/>
                <a:cs typeface="Calibri"/>
              </a:rPr>
              <a:t>Muers</a:t>
            </a:r>
            <a:r>
              <a:rPr lang="en-GB">
                <a:latin typeface="FoundrySterling-Book"/>
                <a:cs typeface="Calibri"/>
              </a:rPr>
              <a:t> (MSD)</a:t>
            </a:r>
          </a:p>
        </p:txBody>
      </p:sp>
      <p:sp>
        <p:nvSpPr>
          <p:cNvPr id="17"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4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592872" y="1725264"/>
            <a:ext cx="6387791" cy="4667250"/>
          </a:xfrm>
        </p:spPr>
        <p:txBody>
          <a:bodyPr>
            <a:normAutofit fontScale="85000" lnSpcReduction="20000"/>
          </a:bodyPr>
          <a:lstStyle/>
          <a:p>
            <a:pPr lvl="0"/>
            <a:r>
              <a:rPr lang="en-GB" b="1"/>
              <a:t>Your outputs</a:t>
            </a:r>
            <a:r>
              <a:rPr lang="en-GB"/>
              <a:t>, e.g.:</a:t>
            </a:r>
          </a:p>
          <a:p>
            <a:pPr lvl="1" fontAlgn="base"/>
            <a:r>
              <a:rPr lang="en-GB"/>
              <a:t>Research publications (may include thesis)</a:t>
            </a:r>
          </a:p>
          <a:p>
            <a:pPr lvl="1" fontAlgn="base"/>
            <a:r>
              <a:rPr lang="en-GB"/>
              <a:t>Policy publications, conference publications</a:t>
            </a:r>
          </a:p>
          <a:p>
            <a:pPr lvl="1" fontAlgn="base"/>
            <a:r>
              <a:rPr lang="en-GB"/>
              <a:t>Data sets, software, code, protocols, materials</a:t>
            </a:r>
          </a:p>
          <a:p>
            <a:pPr lvl="1" fontAlgn="base"/>
            <a:r>
              <a:rPr lang="en-GB"/>
              <a:t>Products (e.g. commercial, entrepreneurial, industrial, educational) </a:t>
            </a:r>
          </a:p>
          <a:p>
            <a:pPr lvl="1" fontAlgn="base"/>
            <a:r>
              <a:rPr lang="en-GB"/>
              <a:t>Evidence synthesis </a:t>
            </a:r>
          </a:p>
          <a:p>
            <a:pPr lvl="1" fontAlgn="base"/>
            <a:r>
              <a:rPr lang="en-GB"/>
              <a:t>Patents, designs </a:t>
            </a:r>
          </a:p>
          <a:p>
            <a:pPr lvl="1" fontAlgn="base"/>
            <a:r>
              <a:rPr lang="en-GB"/>
              <a:t>Artefacts</a:t>
            </a:r>
          </a:p>
          <a:p>
            <a:pPr lvl="1" fontAlgn="base"/>
            <a:r>
              <a:rPr lang="en-GB"/>
              <a:t>Exhibitions, audio or visual media </a:t>
            </a:r>
          </a:p>
          <a:p>
            <a:pPr lvl="0" fontAlgn="base"/>
            <a:r>
              <a:rPr lang="en-GB"/>
              <a:t>Development of</a:t>
            </a:r>
            <a:r>
              <a:rPr lang="en-GB" b="1"/>
              <a:t> methods, tools</a:t>
            </a:r>
            <a:r>
              <a:rPr lang="en-GB"/>
              <a:t> </a:t>
            </a:r>
            <a:r>
              <a:rPr lang="en-GB" b="1"/>
              <a:t>or resources</a:t>
            </a:r>
            <a:endParaRPr lang="en-GB"/>
          </a:p>
          <a:p>
            <a:pPr lvl="0" fontAlgn="base"/>
            <a:r>
              <a:rPr lang="en-GB"/>
              <a:t>Generation of</a:t>
            </a:r>
            <a:r>
              <a:rPr lang="en-GB" b="1"/>
              <a:t> new ideas and hypotheses</a:t>
            </a:r>
            <a:r>
              <a:rPr lang="en-GB"/>
              <a:t> </a:t>
            </a:r>
            <a:endParaRPr lang="en-GB" b="1"/>
          </a:p>
          <a:p>
            <a:pPr lvl="0" fontAlgn="base"/>
            <a:r>
              <a:rPr lang="en-GB" b="1"/>
              <a:t>Funding </a:t>
            </a:r>
          </a:p>
          <a:p>
            <a:pPr lvl="0" fontAlgn="base"/>
            <a:r>
              <a:rPr lang="en-GB" b="1"/>
              <a:t>Awards</a:t>
            </a:r>
            <a:r>
              <a:rPr lang="en-GB"/>
              <a:t> you have received or other forms of peer recognition, such as invited talks.</a:t>
            </a:r>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1922512" cy="1325563"/>
          </a:xfrm>
        </p:spPr>
        <p:txBody>
          <a:bodyPr>
            <a:normAutofit/>
          </a:bodyPr>
          <a:lstStyle/>
          <a:p>
            <a:r>
              <a:rPr lang="en-GB" sz="4000">
                <a:latin typeface="FoundrySterling-Book"/>
              </a:rPr>
              <a:t>Module 1: generation of new ideas, tools, methodologies or knowledge </a:t>
            </a:r>
          </a:p>
        </p:txBody>
      </p:sp>
      <p:sp>
        <p:nvSpPr>
          <p:cNvPr id="7" name="TextBox 6">
            <a:extLst>
              <a:ext uri="{FF2B5EF4-FFF2-40B4-BE49-F238E27FC236}">
                <a16:creationId xmlns:a16="http://schemas.microsoft.com/office/drawing/2014/main" id="{6FE7336E-56BD-4AB6-8C6C-23F60334E3A5}"/>
              </a:ext>
            </a:extLst>
          </p:cNvPr>
          <p:cNvSpPr txBox="1"/>
          <p:nvPr/>
        </p:nvSpPr>
        <p:spPr>
          <a:xfrm>
            <a:off x="7171262" y="1858286"/>
            <a:ext cx="4546909" cy="4401205"/>
          </a:xfrm>
          <a:prstGeom prst="rect">
            <a:avLst/>
          </a:prstGeom>
          <a:solidFill>
            <a:schemeClr val="accent2">
              <a:lumMod val="40000"/>
              <a:lumOff val="60000"/>
            </a:schemeClr>
          </a:solidFill>
        </p:spPr>
        <p:txBody>
          <a:bodyPr wrap="square" lIns="91440" tIns="45720" rIns="91440" bIns="45720" rtlCol="0" anchor="t">
            <a:spAutoFit/>
          </a:bodyPr>
          <a:lstStyle/>
          <a:p>
            <a:r>
              <a:rPr lang="en-GB" sz="2000" b="1">
                <a:latin typeface="FOUNDRYSTERLING-BOOK" pitchFamily="2" charset="0"/>
              </a:rPr>
              <a:t>Save space</a:t>
            </a:r>
          </a:p>
          <a:p>
            <a:pPr marL="285750" indent="-285750">
              <a:buFont typeface="Arial" panose="020B0604020202020204" pitchFamily="34" charset="0"/>
              <a:buChar char="•"/>
            </a:pPr>
            <a:r>
              <a:rPr lang="en-GB" sz="2000">
                <a:latin typeface="FoundrySterling-Book" pitchFamily="2" charset="0"/>
              </a:rPr>
              <a:t>Use digital object identifiers (DOIs) </a:t>
            </a:r>
            <a:endParaRPr lang="en-GB" sz="2000">
              <a:latin typeface="FoundrySterling-Book" pitchFamily="2" charset="0"/>
              <a:cs typeface="Calibri"/>
            </a:endParaRPr>
          </a:p>
          <a:p>
            <a:pPr marL="285750" indent="-285750">
              <a:buFont typeface="Arial" panose="020B0604020202020204" pitchFamily="34" charset="0"/>
              <a:buChar char="•"/>
            </a:pPr>
            <a:endParaRPr lang="en-GB" sz="2000">
              <a:latin typeface="FoundrySterling-Book" pitchFamily="2" charset="0"/>
            </a:endParaRPr>
          </a:p>
          <a:p>
            <a:r>
              <a:rPr lang="en-GB" sz="2000" b="1">
                <a:latin typeface="FOUNDRYSTERLING-BOOK" pitchFamily="2" charset="0"/>
              </a:rPr>
              <a:t>Remember to describe</a:t>
            </a:r>
            <a:endParaRPr lang="en-GB" sz="2000" b="1">
              <a:latin typeface="FOUNDRYSTERLING-BOOK" pitchFamily="2" charset="0"/>
              <a:cs typeface="Calibri"/>
            </a:endParaRPr>
          </a:p>
          <a:p>
            <a:pPr marL="342900" indent="-342900">
              <a:buFont typeface="Arial" panose="020B0604020202020204" pitchFamily="34" charset="0"/>
              <a:buChar char="•"/>
            </a:pPr>
            <a:r>
              <a:rPr lang="en-GB" sz="2000">
                <a:latin typeface="FoundrySterling-Book" pitchFamily="2" charset="0"/>
              </a:rPr>
              <a:t>Your specific contributions to each output (e.g. </a:t>
            </a:r>
            <a:r>
              <a:rPr lang="en-GB" sz="2000" u="sng">
                <a:latin typeface="FoundrySterling-Book" pitchFamily="2" charset="0"/>
                <a:hlinkClick r:id="rId3"/>
              </a:rPr>
              <a:t>CRediT</a:t>
            </a:r>
            <a:r>
              <a:rPr lang="en-GB" sz="2000" u="sng">
                <a:latin typeface="FoundrySterling-Book" pitchFamily="2" charset="0"/>
              </a:rPr>
              <a:t>)</a:t>
            </a:r>
            <a:endParaRPr lang="en-GB" sz="2000" u="sng">
              <a:latin typeface="FoundrySterling-Book" pitchFamily="2" charset="0"/>
              <a:cs typeface="Calibri"/>
            </a:endParaRPr>
          </a:p>
          <a:p>
            <a:pPr marL="342900" indent="-342900">
              <a:buFont typeface="Arial" panose="020B0604020202020204" pitchFamily="34" charset="0"/>
              <a:buChar char="•"/>
            </a:pPr>
            <a:r>
              <a:rPr lang="en-GB" sz="2000">
                <a:latin typeface="FoundrySterling-Book" pitchFamily="2" charset="0"/>
                <a:cs typeface="Calibri" panose="020F0502020204030204"/>
              </a:rPr>
              <a:t>How your involvement in an output came about</a:t>
            </a:r>
          </a:p>
          <a:p>
            <a:pPr marL="342900" indent="-342900">
              <a:buFont typeface="Arial" panose="020B0604020202020204" pitchFamily="34" charset="0"/>
              <a:buChar char="•"/>
            </a:pPr>
            <a:endParaRPr lang="en-GB" sz="2000" u="sng">
              <a:latin typeface="FoundrySterling-Book" pitchFamily="2" charset="0"/>
            </a:endParaRPr>
          </a:p>
          <a:p>
            <a:r>
              <a:rPr lang="en-GB" sz="2000" b="1">
                <a:latin typeface="FOUNDRYSTERLING-BOOK" pitchFamily="2" charset="0"/>
              </a:rPr>
              <a:t>Avoid</a:t>
            </a:r>
            <a:endParaRPr lang="en-GB">
              <a:latin typeface="FoundrySterling-Book" pitchFamily="2" charset="0"/>
            </a:endParaRPr>
          </a:p>
          <a:p>
            <a:pPr marL="342900" indent="-342900">
              <a:buFont typeface="Arial" panose="020B0604020202020204" pitchFamily="34" charset="0"/>
              <a:buChar char="•"/>
            </a:pPr>
            <a:r>
              <a:rPr lang="en-GB" sz="2000">
                <a:latin typeface="FoundrySterling-Book" pitchFamily="2" charset="0"/>
              </a:rPr>
              <a:t>Uninformative metrics e.g. productivity or journal-based metrics (e.g. impact factors), when describing the quality of your track record</a:t>
            </a:r>
            <a:endParaRPr lang="en-GB" sz="2000">
              <a:latin typeface="FoundrySterling-Book" pitchFamily="2" charset="0"/>
              <a:cs typeface="Calibri"/>
            </a:endParaRPr>
          </a:p>
        </p:txBody>
      </p:sp>
    </p:spTree>
    <p:extLst>
      <p:ext uri="{BB962C8B-B14F-4D97-AF65-F5344CB8AC3E}">
        <p14:creationId xmlns:p14="http://schemas.microsoft.com/office/powerpoint/2010/main" val="20904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FED1-6E84-FC47-B74D-E591C94318C9}"/>
              </a:ext>
            </a:extLst>
          </p:cNvPr>
          <p:cNvSpPr>
            <a:spLocks noGrp="1"/>
          </p:cNvSpPr>
          <p:nvPr>
            <p:ph type="title"/>
          </p:nvPr>
        </p:nvSpPr>
        <p:spPr/>
        <p:txBody>
          <a:bodyPr/>
          <a:lstStyle/>
          <a:p>
            <a:r>
              <a:rPr lang="en-US"/>
              <a:t>Evidence, not lists</a:t>
            </a:r>
          </a:p>
        </p:txBody>
      </p:sp>
      <p:sp>
        <p:nvSpPr>
          <p:cNvPr id="3" name="Content Placeholder 2">
            <a:extLst>
              <a:ext uri="{FF2B5EF4-FFF2-40B4-BE49-F238E27FC236}">
                <a16:creationId xmlns:a16="http://schemas.microsoft.com/office/drawing/2014/main" id="{CB08DFB3-9F8A-ED45-9D2F-2D98857FC6CA}"/>
              </a:ext>
            </a:extLst>
          </p:cNvPr>
          <p:cNvSpPr>
            <a:spLocks noGrp="1"/>
          </p:cNvSpPr>
          <p:nvPr>
            <p:ph idx="1"/>
          </p:nvPr>
        </p:nvSpPr>
        <p:spPr/>
        <p:txBody>
          <a:bodyPr>
            <a:normAutofit/>
          </a:bodyPr>
          <a:lstStyle/>
          <a:p>
            <a:pPr marL="0" indent="0">
              <a:buNone/>
            </a:pPr>
            <a:r>
              <a:rPr lang="en-US" sz="2400">
                <a:latin typeface="FoundrySterling-Book" pitchFamily="2" charset="0"/>
              </a:rPr>
              <a:t>“Since 2015, I have published 6 </a:t>
            </a:r>
            <a:r>
              <a:rPr lang="en-US" sz="2400"/>
              <a:t>first-author </a:t>
            </a:r>
            <a:r>
              <a:rPr lang="en-US" sz="2400">
                <a:latin typeface="FoundrySterling-Book" pitchFamily="2" charset="0"/>
              </a:rPr>
              <a:t>articles, mainly</a:t>
            </a:r>
            <a:r>
              <a:rPr lang="en-US" sz="2400"/>
              <a:t> </a:t>
            </a:r>
            <a:r>
              <a:rPr lang="en-US" sz="2400">
                <a:latin typeface="FoundrySterling-Book" pitchFamily="2" charset="0"/>
              </a:rPr>
              <a:t>in high-impact journals.”</a:t>
            </a:r>
            <a:endParaRPr lang="en-US">
              <a:latin typeface="FoundrySterling-Book" pitchFamily="2" charset="0"/>
            </a:endParaRPr>
          </a:p>
          <a:p>
            <a:pPr marL="0" indent="0" algn="ctr">
              <a:buNone/>
            </a:pPr>
            <a:r>
              <a:rPr lang="en-US" i="1">
                <a:latin typeface="FoundrySterling-Book" pitchFamily="2" charset="0"/>
              </a:rPr>
              <a:t>vs </a:t>
            </a:r>
            <a:endParaRPr lang="en-US">
              <a:latin typeface="FoundrySterling-Book" pitchFamily="2" charset="0"/>
            </a:endParaRPr>
          </a:p>
          <a:p>
            <a:pPr marL="0" indent="0">
              <a:buNone/>
            </a:pPr>
            <a:r>
              <a:rPr lang="en-GB" sz="2400" b="0" i="0">
                <a:solidFill>
                  <a:srgbClr val="000000"/>
                </a:solidFill>
                <a:effectLst/>
                <a:latin typeface="FoundrySterling-Book" pitchFamily="2" charset="0"/>
              </a:rPr>
              <a:t>“My research has contributed to a revised understanding of [phenomenon / observation A] through an in-depth an︎alysis of the effects of [B &amp; C] on health outcomes. The work is reported </a:t>
            </a:r>
            <a:r>
              <a:rPr lang="en-GB" sz="2400">
                <a:solidFill>
                  <a:srgbClr val="000000"/>
                </a:solidFill>
              </a:rPr>
              <a:t>in the pre-registered and openly accessible output [D;</a:t>
            </a:r>
            <a:r>
              <a:rPr lang="en-GB" sz="2400" b="0" i="0">
                <a:solidFill>
                  <a:srgbClr val="000000"/>
                </a:solidFill>
                <a:effectLst/>
                <a:latin typeface="FoundrySterling-Book" pitchFamily="2" charset="0"/>
              </a:rPr>
              <a:t> doi</a:t>
            </a:r>
            <a:r>
              <a:rPr lang="en-GB" sz="2400">
                <a:solidFill>
                  <a:srgbClr val="000000"/>
                </a:solidFill>
              </a:rPr>
              <a:t>]"</a:t>
            </a:r>
            <a:endParaRPr lang="en-US" sz="3600">
              <a:latin typeface="FoundrySterling-Book" pitchFamily="2" charset="0"/>
            </a:endParaRPr>
          </a:p>
        </p:txBody>
      </p:sp>
      <p:pic>
        <p:nvPicPr>
          <p:cNvPr id="5" name="Picture 4">
            <a:extLst>
              <a:ext uri="{FF2B5EF4-FFF2-40B4-BE49-F238E27FC236}">
                <a16:creationId xmlns:a16="http://schemas.microsoft.com/office/drawing/2014/main" id="{E747A520-5E20-4799-BAF4-6D23A639C4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13520" y="4448070"/>
            <a:ext cx="2435860" cy="1939135"/>
          </a:xfrm>
          <a:prstGeom prst="rect">
            <a:avLst/>
          </a:prstGeom>
        </p:spPr>
      </p:pic>
      <p:sp>
        <p:nvSpPr>
          <p:cNvPr id="6" name="TextBox 5">
            <a:extLst>
              <a:ext uri="{FF2B5EF4-FFF2-40B4-BE49-F238E27FC236}">
                <a16:creationId xmlns:a16="http://schemas.microsoft.com/office/drawing/2014/main" id="{2585BD40-8257-4F66-9EA7-6498AAA754CF}"/>
              </a:ext>
            </a:extLst>
          </p:cNvPr>
          <p:cNvSpPr txBox="1"/>
          <p:nvPr/>
        </p:nvSpPr>
        <p:spPr>
          <a:xfrm>
            <a:off x="8811260" y="6492875"/>
            <a:ext cx="3380740" cy="230832"/>
          </a:xfrm>
          <a:prstGeom prst="rect">
            <a:avLst/>
          </a:prstGeom>
          <a:noFill/>
        </p:spPr>
        <p:txBody>
          <a:bodyPr wrap="square" rtlCol="0">
            <a:spAutoFit/>
          </a:bodyPr>
          <a:lstStyle/>
          <a:p>
            <a:r>
              <a:rPr lang="en-GB" sz="900">
                <a:hlinkClick r:id="rId4" tooltip="http://lans-soapbox.com/2012/06/10/a-comprehensive-guide-to-story-writing/sum-up/"/>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276112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447906" y="1725264"/>
            <a:ext cx="6465850" cy="5132736"/>
          </a:xfrm>
        </p:spPr>
        <p:txBody>
          <a:bodyPr>
            <a:normAutofit fontScale="77500" lnSpcReduction="20000"/>
          </a:bodyPr>
          <a:lstStyle/>
          <a:p>
            <a:pPr lvl="0">
              <a:lnSpc>
                <a:spcPct val="110000"/>
              </a:lnSpc>
            </a:pPr>
            <a:r>
              <a:rPr lang="en-GB" b="1"/>
              <a:t>Supervision</a:t>
            </a:r>
            <a:r>
              <a:rPr lang="en-GB"/>
              <a:t> or mentoring</a:t>
            </a:r>
          </a:p>
          <a:p>
            <a:pPr lvl="0">
              <a:lnSpc>
                <a:spcPct val="110000"/>
              </a:lnSpc>
            </a:pPr>
            <a:r>
              <a:rPr lang="en-GB"/>
              <a:t>Project </a:t>
            </a:r>
            <a:r>
              <a:rPr lang="en-GB" b="1"/>
              <a:t>management</a:t>
            </a:r>
            <a:r>
              <a:rPr lang="en-GB"/>
              <a:t> or line management, critical to the success of a team or team members.</a:t>
            </a:r>
          </a:p>
          <a:p>
            <a:pPr lvl="0">
              <a:lnSpc>
                <a:spcPct val="110000"/>
              </a:lnSpc>
            </a:pPr>
            <a:r>
              <a:rPr lang="en-GB"/>
              <a:t>Strategic</a:t>
            </a:r>
            <a:r>
              <a:rPr lang="en-GB" b="1"/>
              <a:t> leadership</a:t>
            </a:r>
            <a:r>
              <a:rPr lang="en-GB"/>
              <a:t> shaping the direction of a team, organisation, company or institution.</a:t>
            </a:r>
          </a:p>
          <a:p>
            <a:pPr lvl="0">
              <a:lnSpc>
                <a:spcPct val="110000"/>
              </a:lnSpc>
            </a:pPr>
            <a:r>
              <a:rPr lang="en-GB"/>
              <a:t>Formal </a:t>
            </a:r>
            <a:r>
              <a:rPr lang="en-GB" b="1"/>
              <a:t>teaching</a:t>
            </a:r>
            <a:r>
              <a:rPr lang="en-GB"/>
              <a:t> could be included if it focused on the development of others and is relevant to your application.</a:t>
            </a:r>
          </a:p>
          <a:p>
            <a:pPr lvl="0">
              <a:lnSpc>
                <a:spcPct val="110000"/>
              </a:lnSpc>
            </a:pPr>
            <a:r>
              <a:rPr lang="en-GB"/>
              <a:t>Establishing or driving </a:t>
            </a:r>
            <a:r>
              <a:rPr lang="en-GB" b="1"/>
              <a:t>collaborations or networks</a:t>
            </a:r>
            <a:r>
              <a:rPr lang="en-GB"/>
              <a:t>; contribution to </a:t>
            </a:r>
            <a:r>
              <a:rPr lang="en-GB" b="1"/>
              <a:t>team-working</a:t>
            </a:r>
            <a:r>
              <a:rPr lang="en-GB"/>
              <a:t>. </a:t>
            </a:r>
          </a:p>
          <a:p>
            <a:pPr lvl="0">
              <a:lnSpc>
                <a:spcPct val="110000"/>
              </a:lnSpc>
            </a:pPr>
            <a:r>
              <a:rPr lang="en-GB"/>
              <a:t>Provision of </a:t>
            </a:r>
            <a:r>
              <a:rPr lang="en-GB" b="1"/>
              <a:t>development opportunities</a:t>
            </a:r>
            <a:r>
              <a:rPr lang="en-GB"/>
              <a:t> including training, events, rewards, or recruitment strategies.</a:t>
            </a:r>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1922512" cy="1325563"/>
          </a:xfrm>
        </p:spPr>
        <p:txBody>
          <a:bodyPr>
            <a:normAutofit/>
          </a:bodyPr>
          <a:lstStyle/>
          <a:p>
            <a:r>
              <a:rPr lang="en-GB" sz="4000">
                <a:latin typeface="FoundrySterling-Book"/>
              </a:rPr>
              <a:t>Module 2: development of others and maintenance of effective working relationships</a:t>
            </a:r>
          </a:p>
        </p:txBody>
      </p:sp>
      <p:sp>
        <p:nvSpPr>
          <p:cNvPr id="6" name="TextBox 5">
            <a:extLst>
              <a:ext uri="{FF2B5EF4-FFF2-40B4-BE49-F238E27FC236}">
                <a16:creationId xmlns:a16="http://schemas.microsoft.com/office/drawing/2014/main" id="{22790F19-79DB-4036-87F1-282835424DCA}"/>
              </a:ext>
            </a:extLst>
          </p:cNvPr>
          <p:cNvSpPr txBox="1"/>
          <p:nvPr/>
        </p:nvSpPr>
        <p:spPr>
          <a:xfrm>
            <a:off x="7374316" y="1932693"/>
            <a:ext cx="4546909" cy="3170099"/>
          </a:xfrm>
          <a:prstGeom prst="rect">
            <a:avLst/>
          </a:prstGeom>
          <a:solidFill>
            <a:schemeClr val="accent2">
              <a:lumMod val="40000"/>
              <a:lumOff val="60000"/>
            </a:schemeClr>
          </a:solidFill>
        </p:spPr>
        <p:txBody>
          <a:bodyPr wrap="square" lIns="91440" tIns="45720" rIns="91440" bIns="45720" rtlCol="0" anchor="t">
            <a:spAutoFit/>
          </a:bodyPr>
          <a:lstStyle/>
          <a:p>
            <a:r>
              <a:rPr lang="en-GB" sz="2000" b="1">
                <a:latin typeface="FOUNDRYSTERLING-BOOK" pitchFamily="2" charset="0"/>
              </a:rPr>
              <a:t>Early career?</a:t>
            </a:r>
          </a:p>
          <a:p>
            <a:pPr marL="285750" indent="-285750">
              <a:buFont typeface="Arial" panose="020B0604020202020204" pitchFamily="34" charset="0"/>
              <a:buChar char="•"/>
            </a:pPr>
            <a:r>
              <a:rPr lang="en-GB" sz="2000">
                <a:latin typeface="FoundrySterling-Book" pitchFamily="2" charset="0"/>
              </a:rPr>
              <a:t>Even if you didn’t have a leadership role, how did you contribute to the success of a team or the development of others?</a:t>
            </a:r>
            <a:endParaRPr lang="en-GB" sz="2000">
              <a:latin typeface="FoundrySterling-Book" pitchFamily="2" charset="0"/>
              <a:cs typeface="Calibri"/>
            </a:endParaRPr>
          </a:p>
          <a:p>
            <a:endParaRPr lang="en-GB" sz="2000" b="1">
              <a:latin typeface="FOUNDRYSTERLING-BOOK" pitchFamily="2" charset="0"/>
            </a:endParaRPr>
          </a:p>
          <a:p>
            <a:r>
              <a:rPr lang="en-GB" sz="2000" b="1">
                <a:latin typeface="FOUNDRYSTERLING-BOOK" pitchFamily="2" charset="0"/>
              </a:rPr>
              <a:t>Supervision or mentoring</a:t>
            </a:r>
            <a:endParaRPr lang="en-GB" sz="2000" b="1">
              <a:latin typeface="FOUNDRYSTERLING-BOOK" pitchFamily="2" charset="0"/>
              <a:cs typeface="Calibri"/>
            </a:endParaRPr>
          </a:p>
          <a:p>
            <a:pPr marL="342900" indent="-342900">
              <a:buFont typeface="Arial" panose="020B0604020202020204" pitchFamily="34" charset="0"/>
              <a:buChar char="•"/>
            </a:pPr>
            <a:r>
              <a:rPr lang="en-GB" sz="2000">
                <a:latin typeface="FoundrySterling-Book" pitchFamily="2" charset="0"/>
              </a:rPr>
              <a:t>Go beyond a number, e.g. how did you help people to develop and what did they go on to achieve?</a:t>
            </a:r>
            <a:endParaRPr lang="en-GB" sz="2000" b="1">
              <a:latin typeface="FOUNDRYSTERLING-BOOK" pitchFamily="2" charset="0"/>
            </a:endParaRPr>
          </a:p>
        </p:txBody>
      </p:sp>
    </p:spTree>
    <p:extLst>
      <p:ext uri="{BB962C8B-B14F-4D97-AF65-F5344CB8AC3E}">
        <p14:creationId xmlns:p14="http://schemas.microsoft.com/office/powerpoint/2010/main" val="42364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403301" y="1493953"/>
            <a:ext cx="6644270" cy="5241383"/>
          </a:xfrm>
        </p:spPr>
        <p:txBody>
          <a:bodyPr>
            <a:normAutofit fontScale="70000" lnSpcReduction="20000"/>
          </a:bodyPr>
          <a:lstStyle/>
          <a:p>
            <a:pPr lvl="0">
              <a:lnSpc>
                <a:spcPct val="110000"/>
              </a:lnSpc>
            </a:pPr>
            <a:r>
              <a:rPr lang="en-GB"/>
              <a:t>Activities across </a:t>
            </a:r>
            <a:r>
              <a:rPr lang="en-GB" b="1"/>
              <a:t>disciplines, institutions, and/or countries</a:t>
            </a:r>
            <a:endParaRPr lang="en-GB"/>
          </a:p>
          <a:p>
            <a:pPr lvl="0">
              <a:lnSpc>
                <a:spcPct val="110000"/>
              </a:lnSpc>
            </a:pPr>
            <a:r>
              <a:rPr lang="en-GB"/>
              <a:t>Editing and </a:t>
            </a:r>
            <a:r>
              <a:rPr lang="en-GB" b="1"/>
              <a:t>reviewing</a:t>
            </a:r>
            <a:r>
              <a:rPr lang="en-GB"/>
              <a:t> </a:t>
            </a:r>
          </a:p>
          <a:p>
            <a:pPr lvl="0">
              <a:lnSpc>
                <a:spcPct val="110000"/>
              </a:lnSpc>
            </a:pPr>
            <a:r>
              <a:rPr lang="en-GB" b="1"/>
              <a:t>Committee</a:t>
            </a:r>
            <a:r>
              <a:rPr lang="en-GB"/>
              <a:t> work within your organisation and beyond</a:t>
            </a:r>
          </a:p>
          <a:p>
            <a:pPr lvl="0">
              <a:lnSpc>
                <a:spcPct val="110000"/>
              </a:lnSpc>
            </a:pPr>
            <a:r>
              <a:rPr lang="en-GB"/>
              <a:t>Positions of </a:t>
            </a:r>
            <a:r>
              <a:rPr lang="en-GB" b="1"/>
              <a:t>responsibility</a:t>
            </a:r>
            <a:endParaRPr lang="en-GB"/>
          </a:p>
          <a:p>
            <a:pPr lvl="0">
              <a:lnSpc>
                <a:spcPct val="110000"/>
              </a:lnSpc>
            </a:pPr>
            <a:r>
              <a:rPr lang="en-GB"/>
              <a:t>Activities that have contributed to the improvement of </a:t>
            </a:r>
            <a:r>
              <a:rPr lang="en-GB" b="1"/>
              <a:t>research integrity or cultures</a:t>
            </a:r>
            <a:r>
              <a:rPr lang="en-GB"/>
              <a:t>, including </a:t>
            </a:r>
            <a:r>
              <a:rPr lang="en-GB" b="1"/>
              <a:t>equality, diversity and inclusion</a:t>
            </a:r>
            <a:r>
              <a:rPr lang="en-GB"/>
              <a:t> practices  </a:t>
            </a:r>
          </a:p>
          <a:p>
            <a:pPr lvl="0">
              <a:lnSpc>
                <a:spcPct val="110000"/>
              </a:lnSpc>
            </a:pPr>
            <a:r>
              <a:rPr lang="en-GB"/>
              <a:t>Influencing a </a:t>
            </a:r>
            <a:r>
              <a:rPr lang="en-GB" b="1"/>
              <a:t>research or innovation agenda</a:t>
            </a:r>
            <a:endParaRPr lang="en-GB"/>
          </a:p>
          <a:p>
            <a:pPr lvl="0">
              <a:lnSpc>
                <a:spcPct val="110000"/>
              </a:lnSpc>
            </a:pPr>
            <a:r>
              <a:rPr lang="en-GB"/>
              <a:t>Contributions to </a:t>
            </a:r>
            <a:r>
              <a:rPr lang="en-GB" b="1"/>
              <a:t>professional bodies</a:t>
            </a:r>
            <a:endParaRPr lang="en-GB"/>
          </a:p>
          <a:p>
            <a:pPr lvl="0">
              <a:lnSpc>
                <a:spcPct val="110000"/>
              </a:lnSpc>
            </a:pPr>
            <a:r>
              <a:rPr lang="en-GB"/>
              <a:t>Organisation of </a:t>
            </a:r>
            <a:r>
              <a:rPr lang="en-GB" b="1"/>
              <a:t>community events</a:t>
            </a:r>
            <a:r>
              <a:rPr lang="en-GB"/>
              <a:t>, such as conferences or workshops</a:t>
            </a:r>
          </a:p>
          <a:p>
            <a:pPr lvl="0">
              <a:lnSpc>
                <a:spcPct val="110000"/>
              </a:lnSpc>
            </a:pPr>
            <a:r>
              <a:rPr lang="en-GB"/>
              <a:t>Contributions to </a:t>
            </a:r>
            <a:r>
              <a:rPr lang="en-GB" b="1"/>
              <a:t>open research</a:t>
            </a:r>
            <a:r>
              <a:rPr lang="en-GB"/>
              <a:t>, active sharing of knowledge and skills, community resources</a:t>
            </a:r>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1922512" cy="1325563"/>
          </a:xfrm>
        </p:spPr>
        <p:txBody>
          <a:bodyPr>
            <a:normAutofit/>
          </a:bodyPr>
          <a:lstStyle/>
          <a:p>
            <a:r>
              <a:rPr lang="en-GB" sz="4000">
                <a:latin typeface="FoundrySterling-Book"/>
              </a:rPr>
              <a:t>Module 3: wider research and innovation community </a:t>
            </a:r>
          </a:p>
        </p:txBody>
      </p:sp>
      <p:sp>
        <p:nvSpPr>
          <p:cNvPr id="6" name="TextBox 5">
            <a:extLst>
              <a:ext uri="{FF2B5EF4-FFF2-40B4-BE49-F238E27FC236}">
                <a16:creationId xmlns:a16="http://schemas.microsoft.com/office/drawing/2014/main" id="{22790F19-79DB-4036-87F1-282835424DCA}"/>
              </a:ext>
            </a:extLst>
          </p:cNvPr>
          <p:cNvSpPr txBox="1"/>
          <p:nvPr/>
        </p:nvSpPr>
        <p:spPr>
          <a:xfrm>
            <a:off x="7429500" y="2281241"/>
            <a:ext cx="4546909" cy="2554545"/>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noProof="0">
                <a:solidFill>
                  <a:prstClr val="black"/>
                </a:solidFill>
                <a:latin typeface="FOUNDRYSTERLING-BOOK" pitchFamily="2" charset="0"/>
              </a:rPr>
              <a:t>More than a list of roles</a:t>
            </a:r>
          </a:p>
          <a:p>
            <a:pPr marL="285750" lvl="0" indent="-285750">
              <a:buFont typeface="Arial" panose="020B0604020202020204" pitchFamily="34" charset="0"/>
              <a:buChar char="•"/>
            </a:pPr>
            <a:r>
              <a:rPr lang="en-GB" sz="2000">
                <a:latin typeface="FoundrySterling-Book" pitchFamily="2" charset="0"/>
              </a:rPr>
              <a:t>Describe the importance of your contributions to the community and your career</a:t>
            </a:r>
            <a:endParaRPr lang="en-GB" sz="2000" b="1" noProof="0">
              <a:solidFill>
                <a:prstClr val="black"/>
              </a:solidFill>
              <a:latin typeface="FOUNDRYSTERLING-BOO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noProof="0">
                <a:solidFill>
                  <a:prstClr val="black"/>
                </a:solidFill>
                <a:latin typeface="FOUNDRYSTERLING-BOOK"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a:ln>
                  <a:noFill/>
                </a:ln>
                <a:solidFill>
                  <a:prstClr val="black"/>
                </a:solidFill>
                <a:effectLst/>
                <a:uLnTx/>
                <a:uFillTx/>
                <a:latin typeface="FOUNDRYSTERLING-BOOK" pitchFamily="2" charset="0"/>
              </a:rPr>
              <a:t>Module</a:t>
            </a:r>
            <a:r>
              <a:rPr kumimoji="0" lang="en-GB" sz="2000" b="1" i="0" u="none" strike="noStrike" kern="1200" cap="none" spc="0" normalizeH="0">
                <a:ln>
                  <a:noFill/>
                </a:ln>
                <a:solidFill>
                  <a:prstClr val="black"/>
                </a:solidFill>
                <a:effectLst/>
                <a:uLnTx/>
                <a:uFillTx/>
                <a:latin typeface="FOUNDRYSTERLING-BOOK" pitchFamily="2" charset="0"/>
              </a:rPr>
              <a:t> 3 vs Module 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aseline="0" noProof="0">
                <a:solidFill>
                  <a:prstClr val="black"/>
                </a:solidFill>
                <a:latin typeface="FoundrySterling-Book" pitchFamily="2" charset="0"/>
              </a:rPr>
              <a:t>Contributions</a:t>
            </a:r>
            <a:r>
              <a:rPr lang="en-GB" sz="2000" noProof="0">
                <a:solidFill>
                  <a:prstClr val="black"/>
                </a:solidFill>
                <a:latin typeface="FoundrySterling-Book" pitchFamily="2" charset="0"/>
              </a:rPr>
              <a:t> to wider society go in module 4</a:t>
            </a:r>
            <a:endParaRPr kumimoji="0" lang="en-GB" sz="2000" b="1" i="0" u="none" strike="noStrike" kern="1200" cap="none" spc="0" normalizeH="0" baseline="0" noProof="0">
              <a:ln>
                <a:noFill/>
              </a:ln>
              <a:solidFill>
                <a:prstClr val="black"/>
              </a:solidFill>
              <a:effectLst/>
              <a:uLnTx/>
              <a:uFillTx/>
              <a:latin typeface="FOUNDRYSTERLING-BOOK" pitchFamily="2" charset="0"/>
            </a:endParaRPr>
          </a:p>
        </p:txBody>
      </p:sp>
    </p:spTree>
    <p:extLst>
      <p:ext uri="{BB962C8B-B14F-4D97-AF65-F5344CB8AC3E}">
        <p14:creationId xmlns:p14="http://schemas.microsoft.com/office/powerpoint/2010/main" val="269411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4B70D-1E40-4D43-98F4-826421FAE623}"/>
              </a:ext>
            </a:extLst>
          </p:cNvPr>
          <p:cNvSpPr>
            <a:spLocks noGrp="1"/>
          </p:cNvSpPr>
          <p:nvPr>
            <p:ph idx="1"/>
          </p:nvPr>
        </p:nvSpPr>
        <p:spPr>
          <a:xfrm>
            <a:off x="414452" y="1630635"/>
            <a:ext cx="6644270" cy="4996056"/>
          </a:xfrm>
        </p:spPr>
        <p:txBody>
          <a:bodyPr>
            <a:normAutofit fontScale="70000" lnSpcReduction="20000"/>
          </a:bodyPr>
          <a:lstStyle/>
          <a:p>
            <a:pPr lvl="0">
              <a:lnSpc>
                <a:spcPct val="110000"/>
              </a:lnSpc>
            </a:pPr>
            <a:r>
              <a:rPr lang="en-GB" b="1"/>
              <a:t>Knowledge exchange</a:t>
            </a:r>
            <a:r>
              <a:rPr lang="en-GB"/>
              <a:t>, bringing together researchers, users of research and wider groups and communities to exchange ideas, evidence and expertise.</a:t>
            </a:r>
          </a:p>
          <a:p>
            <a:pPr lvl="0">
              <a:lnSpc>
                <a:spcPct val="110000"/>
              </a:lnSpc>
            </a:pPr>
            <a:r>
              <a:rPr lang="en-GB" b="1"/>
              <a:t>Policy</a:t>
            </a:r>
            <a:r>
              <a:rPr lang="en-GB"/>
              <a:t> engagement and development</a:t>
            </a:r>
          </a:p>
          <a:p>
            <a:pPr lvl="0">
              <a:lnSpc>
                <a:spcPct val="110000"/>
              </a:lnSpc>
            </a:pPr>
            <a:r>
              <a:rPr lang="en-GB" b="1"/>
              <a:t>Partnerships</a:t>
            </a:r>
            <a:r>
              <a:rPr lang="en-GB"/>
              <a:t> with business, industry, healthcare, and so forth</a:t>
            </a:r>
          </a:p>
          <a:p>
            <a:pPr lvl="0">
              <a:lnSpc>
                <a:spcPct val="110000"/>
              </a:lnSpc>
            </a:pPr>
            <a:r>
              <a:rPr lang="en-GB" b="1"/>
              <a:t>Public engagement</a:t>
            </a:r>
            <a:r>
              <a:rPr lang="en-GB"/>
              <a:t> with research (PER) and public understanding</a:t>
            </a:r>
          </a:p>
          <a:p>
            <a:pPr lvl="0">
              <a:lnSpc>
                <a:spcPct val="110000"/>
              </a:lnSpc>
            </a:pPr>
            <a:r>
              <a:rPr lang="en-GB"/>
              <a:t>Patient and public involvement (</a:t>
            </a:r>
            <a:r>
              <a:rPr lang="en-GB" b="1"/>
              <a:t>PPI</a:t>
            </a:r>
            <a:r>
              <a:rPr lang="en-GB"/>
              <a:t>)</a:t>
            </a:r>
          </a:p>
          <a:p>
            <a:pPr lvl="0">
              <a:lnSpc>
                <a:spcPct val="110000"/>
              </a:lnSpc>
            </a:pPr>
            <a:r>
              <a:rPr lang="en-GB" b="1"/>
              <a:t>Commercialisation</a:t>
            </a:r>
            <a:endParaRPr lang="en-GB"/>
          </a:p>
          <a:p>
            <a:pPr lvl="0">
              <a:lnSpc>
                <a:spcPct val="110000"/>
              </a:lnSpc>
            </a:pPr>
            <a:r>
              <a:rPr lang="en-GB" b="1"/>
              <a:t>Participatory</a:t>
            </a:r>
            <a:r>
              <a:rPr lang="en-GB"/>
              <a:t> research</a:t>
            </a:r>
          </a:p>
          <a:p>
            <a:pPr lvl="0">
              <a:lnSpc>
                <a:spcPct val="110000"/>
              </a:lnSpc>
            </a:pPr>
            <a:r>
              <a:rPr lang="en-GB" b="1"/>
              <a:t>Responsible</a:t>
            </a:r>
            <a:r>
              <a:rPr lang="en-GB"/>
              <a:t> research and innovation (RRI)</a:t>
            </a:r>
          </a:p>
          <a:p>
            <a:pPr lvl="0">
              <a:lnSpc>
                <a:spcPct val="110000"/>
              </a:lnSpc>
            </a:pPr>
            <a:r>
              <a:rPr lang="en-GB"/>
              <a:t>Actions to ensure research reaches and influences </a:t>
            </a:r>
            <a:r>
              <a:rPr lang="en-GB" b="1"/>
              <a:t>relevant audiences</a:t>
            </a:r>
            <a:endParaRPr lang="en-GB"/>
          </a:p>
          <a:p>
            <a:pPr marL="0" lvl="0" indent="0">
              <a:lnSpc>
                <a:spcPct val="110000"/>
              </a:lnSpc>
              <a:buNone/>
            </a:pPr>
            <a:endParaRPr lang="en-GB"/>
          </a:p>
        </p:txBody>
      </p:sp>
      <p:sp>
        <p:nvSpPr>
          <p:cNvPr id="4" name="Title 1">
            <a:extLst>
              <a:ext uri="{FF2B5EF4-FFF2-40B4-BE49-F238E27FC236}">
                <a16:creationId xmlns:a16="http://schemas.microsoft.com/office/drawing/2014/main" id="{9982435D-B4EF-42B2-9C1D-A0B66685871A}"/>
              </a:ext>
            </a:extLst>
          </p:cNvPr>
          <p:cNvSpPr>
            <a:spLocks noGrp="1"/>
          </p:cNvSpPr>
          <p:nvPr>
            <p:ph type="title"/>
          </p:nvPr>
        </p:nvSpPr>
        <p:spPr>
          <a:xfrm>
            <a:off x="134744" y="231310"/>
            <a:ext cx="12057256" cy="1325563"/>
          </a:xfrm>
        </p:spPr>
        <p:txBody>
          <a:bodyPr>
            <a:normAutofit/>
          </a:bodyPr>
          <a:lstStyle/>
          <a:p>
            <a:r>
              <a:rPr lang="en-GB" sz="4000">
                <a:latin typeface="FoundrySterling-Book"/>
              </a:rPr>
              <a:t>Module 4: broader research/innovation-users and audiences and towards wider societal benefit</a:t>
            </a:r>
          </a:p>
        </p:txBody>
      </p:sp>
      <p:sp>
        <p:nvSpPr>
          <p:cNvPr id="6" name="TextBox 5">
            <a:extLst>
              <a:ext uri="{FF2B5EF4-FFF2-40B4-BE49-F238E27FC236}">
                <a16:creationId xmlns:a16="http://schemas.microsoft.com/office/drawing/2014/main" id="{22790F19-79DB-4036-87F1-282835424DCA}"/>
              </a:ext>
            </a:extLst>
          </p:cNvPr>
          <p:cNvSpPr txBox="1"/>
          <p:nvPr/>
        </p:nvSpPr>
        <p:spPr>
          <a:xfrm>
            <a:off x="7685978" y="2294156"/>
            <a:ext cx="4335037" cy="2554545"/>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FOUNDRYSTERLING-BOOK" pitchFamily="2" charset="0"/>
              </a:rPr>
              <a:t>Who benefitted?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FoundrySterling-Book" pitchFamily="2" charset="0"/>
              </a:rPr>
              <a:t>Describe</a:t>
            </a:r>
            <a:r>
              <a:rPr kumimoji="0" lang="en-GB" sz="2000" b="0" i="0" u="none" strike="noStrike" kern="1200" cap="none" spc="0" normalizeH="0" noProof="0">
                <a:ln>
                  <a:noFill/>
                </a:ln>
                <a:solidFill>
                  <a:prstClr val="black"/>
                </a:solidFill>
                <a:effectLst/>
                <a:uLnTx/>
                <a:uFillTx/>
                <a:latin typeface="FoundrySterling-Book" pitchFamily="2" charset="0"/>
              </a:rPr>
              <a:t> the </a:t>
            </a:r>
            <a:r>
              <a:rPr kumimoji="0" lang="en-GB" sz="2000" b="0" i="0" u="none" strike="noStrike" kern="1200" cap="none" spc="0" normalizeH="0" baseline="0" noProof="0">
                <a:ln>
                  <a:noFill/>
                </a:ln>
                <a:solidFill>
                  <a:prstClr val="black"/>
                </a:solidFill>
                <a:effectLst/>
                <a:uLnTx/>
                <a:uFillTx/>
                <a:latin typeface="FoundrySterling-Book" pitchFamily="2" charset="0"/>
              </a:rPr>
              <a:t>beneficiaries</a:t>
            </a:r>
            <a:r>
              <a:rPr lang="en-GB" sz="2000">
                <a:solidFill>
                  <a:prstClr val="black"/>
                </a:solidFill>
                <a:latin typeface="FoundrySterling-Book" pitchFamily="2" charset="0"/>
              </a:rPr>
              <a:t>, scale and depth</a:t>
            </a:r>
            <a:endParaRPr kumimoji="0" lang="en-GB" sz="2000" b="1" i="0" u="none" strike="noStrike" kern="1200" cap="none" spc="0" normalizeH="0" baseline="0" noProof="0">
              <a:ln>
                <a:noFill/>
              </a:ln>
              <a:solidFill>
                <a:prstClr val="black"/>
              </a:solidFill>
              <a:effectLst/>
              <a:uLnTx/>
              <a:uFillTx/>
              <a:latin typeface="FOUNDRYSTERLING-BOO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FOUNDRYSTERLING-BOOK"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prstClr val="black"/>
                </a:solidFill>
                <a:latin typeface="FOUNDRYSTERLING-BOOK" pitchFamily="2" charset="0"/>
              </a:rPr>
              <a:t>Check funder differences</a:t>
            </a:r>
            <a:endParaRPr kumimoji="0" lang="en-GB" sz="2000" b="1" i="0" u="none" strike="noStrike" kern="1200" cap="none" spc="0" normalizeH="0" baseline="0" noProof="0">
              <a:ln>
                <a:noFill/>
              </a:ln>
              <a:solidFill>
                <a:prstClr val="black"/>
              </a:solidFill>
              <a:effectLst/>
              <a:uLnTx/>
              <a:uFillTx/>
              <a:latin typeface="FOUNDRYSTERLING-BOOK"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solidFill>
                  <a:prstClr val="black"/>
                </a:solidFill>
                <a:latin typeface="FoundrySterling-Book" pitchFamily="2" charset="0"/>
              </a:rPr>
              <a:t>This module may not be included; you could put examples elsewhere e.g. in 1 or 3</a:t>
            </a:r>
            <a:endParaRPr kumimoji="0" lang="en-GB" sz="2000" b="1" i="0" u="none" strike="noStrike" kern="1200" cap="none" spc="0" normalizeH="0" baseline="0" noProof="0">
              <a:ln>
                <a:noFill/>
              </a:ln>
              <a:solidFill>
                <a:prstClr val="black"/>
              </a:solidFill>
              <a:effectLst/>
              <a:uLnTx/>
              <a:uFillTx/>
              <a:latin typeface="FOUNDRYSTERLING-BOOK" pitchFamily="2" charset="0"/>
            </a:endParaRPr>
          </a:p>
        </p:txBody>
      </p:sp>
    </p:spTree>
    <p:extLst>
      <p:ext uri="{BB962C8B-B14F-4D97-AF65-F5344CB8AC3E}">
        <p14:creationId xmlns:p14="http://schemas.microsoft.com/office/powerpoint/2010/main" val="9527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1021-F04D-418D-BD29-A7B7D55EEEA5}"/>
              </a:ext>
            </a:extLst>
          </p:cNvPr>
          <p:cNvSpPr>
            <a:spLocks noGrp="1"/>
          </p:cNvSpPr>
          <p:nvPr>
            <p:ph type="title"/>
          </p:nvPr>
        </p:nvSpPr>
        <p:spPr/>
        <p:txBody>
          <a:bodyPr/>
          <a:lstStyle/>
          <a:p>
            <a:r>
              <a:rPr lang="en-GB">
                <a:latin typeface="FoundrySterling-Book"/>
              </a:rPr>
              <a:t>Optional section: Additions</a:t>
            </a:r>
          </a:p>
        </p:txBody>
      </p:sp>
      <p:sp>
        <p:nvSpPr>
          <p:cNvPr id="3" name="Content Placeholder 2">
            <a:extLst>
              <a:ext uri="{FF2B5EF4-FFF2-40B4-BE49-F238E27FC236}">
                <a16:creationId xmlns:a16="http://schemas.microsoft.com/office/drawing/2014/main" id="{70C8D114-F76F-4D60-AE0F-F961A21E0C26}"/>
              </a:ext>
            </a:extLst>
          </p:cNvPr>
          <p:cNvSpPr>
            <a:spLocks noGrp="1"/>
          </p:cNvSpPr>
          <p:nvPr>
            <p:ph idx="1"/>
          </p:nvPr>
        </p:nvSpPr>
        <p:spPr/>
        <p:txBody>
          <a:bodyPr vert="horz" lIns="91440" tIns="45720" rIns="91440" bIns="45720" rtlCol="0" anchor="t">
            <a:normAutofit/>
          </a:bodyPr>
          <a:lstStyle/>
          <a:p>
            <a:r>
              <a:rPr lang="en-GB">
                <a:latin typeface="FoundrySterling-Book"/>
              </a:rPr>
              <a:t>Describe factors that provide context </a:t>
            </a:r>
            <a:endParaRPr lang="en-US">
              <a:latin typeface="FoundrySterling-Book"/>
            </a:endParaRPr>
          </a:p>
          <a:p>
            <a:pPr lvl="1"/>
            <a:r>
              <a:rPr lang="en-GB">
                <a:latin typeface="FoundrySterling-Book"/>
              </a:rPr>
              <a:t>e.g. Career breaks, impact of the pandemic, part-time working</a:t>
            </a:r>
            <a:endParaRPr lang="en-GB"/>
          </a:p>
          <a:p>
            <a:r>
              <a:rPr lang="en-GB">
                <a:latin typeface="FoundrySterling-Book"/>
              </a:rPr>
              <a:t>Check funder guidance</a:t>
            </a:r>
          </a:p>
          <a:p>
            <a:r>
              <a:rPr lang="en-GB">
                <a:latin typeface="FoundrySterling-Book"/>
              </a:rPr>
              <a:t>May be seen by reviewers: </a:t>
            </a:r>
          </a:p>
          <a:p>
            <a:pPr lvl="1"/>
            <a:r>
              <a:rPr lang="en-GB">
                <a:latin typeface="FoundrySterling-Book"/>
              </a:rPr>
              <a:t>Focus on how the issue has affected your career, and how you handled any challenges</a:t>
            </a:r>
          </a:p>
          <a:p>
            <a:pPr marL="457200" lvl="1" indent="0">
              <a:buNone/>
            </a:pPr>
            <a:endParaRPr lang="en-GB"/>
          </a:p>
          <a:p>
            <a:pPr lvl="1"/>
            <a:endParaRPr lang="en-GB"/>
          </a:p>
        </p:txBody>
      </p:sp>
    </p:spTree>
    <p:extLst>
      <p:ext uri="{BB962C8B-B14F-4D97-AF65-F5344CB8AC3E}">
        <p14:creationId xmlns:p14="http://schemas.microsoft.com/office/powerpoint/2010/main" val="109918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5D10-6BBD-4E9F-ABD2-32532A63F56A}"/>
              </a:ext>
            </a:extLst>
          </p:cNvPr>
          <p:cNvSpPr>
            <a:spLocks noGrp="1"/>
          </p:cNvSpPr>
          <p:nvPr>
            <p:ph type="title"/>
          </p:nvPr>
        </p:nvSpPr>
        <p:spPr>
          <a:xfrm>
            <a:off x="766646" y="216115"/>
            <a:ext cx="10515600" cy="1325563"/>
          </a:xfrm>
        </p:spPr>
        <p:txBody>
          <a:bodyPr/>
          <a:lstStyle/>
          <a:p>
            <a:r>
              <a:rPr lang="en-GB">
                <a:latin typeface="FoundrySterling-Book"/>
                <a:cs typeface="Calibri Light" panose="020F0302020204030204" pitchFamily="34" charset="0"/>
              </a:rPr>
              <a:t>Example structure</a:t>
            </a:r>
          </a:p>
        </p:txBody>
      </p:sp>
      <p:sp>
        <p:nvSpPr>
          <p:cNvPr id="3" name="Content Placeholder 2">
            <a:extLst>
              <a:ext uri="{FF2B5EF4-FFF2-40B4-BE49-F238E27FC236}">
                <a16:creationId xmlns:a16="http://schemas.microsoft.com/office/drawing/2014/main" id="{4AC32802-8D3E-48BF-A0A0-C9ACEFDE2B18}"/>
              </a:ext>
            </a:extLst>
          </p:cNvPr>
          <p:cNvSpPr>
            <a:spLocks noGrp="1"/>
          </p:cNvSpPr>
          <p:nvPr>
            <p:ph idx="1"/>
          </p:nvPr>
        </p:nvSpPr>
        <p:spPr>
          <a:xfrm>
            <a:off x="838200" y="1491089"/>
            <a:ext cx="10515600" cy="3526960"/>
          </a:xfrm>
        </p:spPr>
        <p:txBody>
          <a:bodyPr/>
          <a:lstStyle/>
          <a:p>
            <a:pPr marL="0" indent="0">
              <a:buNone/>
            </a:pPr>
            <a:r>
              <a:rPr lang="en-GB" b="1"/>
              <a:t>Module X – Contributions to….</a:t>
            </a:r>
            <a:r>
              <a:rPr lang="en-GB" i="1"/>
              <a:t> </a:t>
            </a:r>
            <a:endParaRPr lang="en-GB"/>
          </a:p>
          <a:p>
            <a:pPr marL="0" indent="0">
              <a:buNone/>
            </a:pPr>
            <a:r>
              <a:rPr lang="en-GB" sz="2600" b="1"/>
              <a:t>Summary sentence:</a:t>
            </a:r>
            <a:r>
              <a:rPr lang="en-GB" sz="2600"/>
              <a:t> the main message that you want a reviewer to notice</a:t>
            </a:r>
          </a:p>
          <a:p>
            <a:pPr marL="0" indent="0">
              <a:buNone/>
            </a:pPr>
            <a:r>
              <a:rPr lang="en-GB" sz="2600" b="1"/>
              <a:t>Strongest examples 1, 2, 3 etc. </a:t>
            </a:r>
            <a:r>
              <a:rPr lang="en-GB" sz="2600"/>
              <a:t>What you did and why it is important, with evidence. In paragraphs or bullet points.</a:t>
            </a:r>
          </a:p>
          <a:p>
            <a:r>
              <a:rPr lang="en-GB" sz="2600"/>
              <a:t> …</a:t>
            </a:r>
          </a:p>
          <a:p>
            <a:r>
              <a:rPr lang="en-GB" sz="2600"/>
              <a:t> …</a:t>
            </a:r>
          </a:p>
          <a:p>
            <a:pPr marL="0" indent="0">
              <a:buNone/>
            </a:pPr>
            <a:r>
              <a:rPr lang="en-GB" sz="2600" b="1"/>
              <a:t>Brief mention </a:t>
            </a:r>
            <a:r>
              <a:rPr lang="en-GB" sz="2600"/>
              <a:t>of additional contributions that are relevant </a:t>
            </a:r>
          </a:p>
        </p:txBody>
      </p:sp>
      <p:sp>
        <p:nvSpPr>
          <p:cNvPr id="4" name="Rectangle 3">
            <a:extLst>
              <a:ext uri="{FF2B5EF4-FFF2-40B4-BE49-F238E27FC236}">
                <a16:creationId xmlns:a16="http://schemas.microsoft.com/office/drawing/2014/main" id="{B376E228-B964-4FF4-A6AB-5E2BAE9AECD0}"/>
              </a:ext>
            </a:extLst>
          </p:cNvPr>
          <p:cNvSpPr/>
          <p:nvPr/>
        </p:nvSpPr>
        <p:spPr>
          <a:xfrm>
            <a:off x="766646" y="1882563"/>
            <a:ext cx="10658707" cy="31354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oundrySterling-Book" pitchFamily="2" charset="0"/>
            </a:endParaRPr>
          </a:p>
        </p:txBody>
      </p:sp>
      <p:sp>
        <p:nvSpPr>
          <p:cNvPr id="5" name="TextBox 4">
            <a:extLst>
              <a:ext uri="{FF2B5EF4-FFF2-40B4-BE49-F238E27FC236}">
                <a16:creationId xmlns:a16="http://schemas.microsoft.com/office/drawing/2014/main" id="{BB5E25AC-9D7F-486E-81B4-4272C1F7B358}"/>
              </a:ext>
            </a:extLst>
          </p:cNvPr>
          <p:cNvSpPr txBox="1"/>
          <p:nvPr/>
        </p:nvSpPr>
        <p:spPr>
          <a:xfrm>
            <a:off x="1958897" y="5358934"/>
            <a:ext cx="9175593" cy="1015663"/>
          </a:xfrm>
          <a:prstGeom prst="rect">
            <a:avLst/>
          </a:prstGeom>
          <a:solidFill>
            <a:schemeClr val="accent2">
              <a:lumMod val="40000"/>
              <a:lumOff val="60000"/>
            </a:schemeClr>
          </a:solidFill>
        </p:spPr>
        <p:txBody>
          <a:bodyPr wrap="square" rtlCol="0">
            <a:spAutoFit/>
          </a:bodyPr>
          <a:lstStyle/>
          <a:p>
            <a:r>
              <a:rPr lang="en-GB" sz="2000" b="1">
                <a:latin typeface="FOUNDRYSTERLING-BOOK" pitchFamily="2" charset="0"/>
              </a:rPr>
              <a:t>Worried about language?</a:t>
            </a:r>
          </a:p>
          <a:p>
            <a:pPr marL="285750" indent="-285750">
              <a:buFont typeface="Arial" panose="020B0604020202020204" pitchFamily="34" charset="0"/>
              <a:buChar char="•"/>
            </a:pPr>
            <a:r>
              <a:rPr lang="en-GB" sz="2000">
                <a:latin typeface="FoundrySterling-Book" pitchFamily="2" charset="0"/>
              </a:rPr>
              <a:t>Focus on stating what you have done and why</a:t>
            </a:r>
          </a:p>
          <a:p>
            <a:pPr marL="285750" indent="-285750">
              <a:buFont typeface="Arial" panose="020B0604020202020204" pitchFamily="34" charset="0"/>
              <a:buChar char="•"/>
            </a:pPr>
            <a:r>
              <a:rPr lang="en-GB" sz="2000">
                <a:latin typeface="FoundrySterling-Book" pitchFamily="2" charset="0"/>
              </a:rPr>
              <a:t>The examples are more important than the choice of words</a:t>
            </a:r>
          </a:p>
        </p:txBody>
      </p:sp>
    </p:spTree>
    <p:extLst>
      <p:ext uri="{BB962C8B-B14F-4D97-AF65-F5344CB8AC3E}">
        <p14:creationId xmlns:p14="http://schemas.microsoft.com/office/powerpoint/2010/main" val="170334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AB8C-1ABF-4FB2-9215-FEC64ECF4955}"/>
              </a:ext>
            </a:extLst>
          </p:cNvPr>
          <p:cNvSpPr>
            <a:spLocks noGrp="1"/>
          </p:cNvSpPr>
          <p:nvPr>
            <p:ph type="title"/>
          </p:nvPr>
        </p:nvSpPr>
        <p:spPr>
          <a:xfrm>
            <a:off x="463061" y="180459"/>
            <a:ext cx="10515600" cy="1325563"/>
          </a:xfrm>
        </p:spPr>
        <p:txBody>
          <a:bodyPr/>
          <a:lstStyle/>
          <a:p>
            <a:r>
              <a:rPr lang="en-GB">
                <a:latin typeface="FoundrySterling-Book"/>
              </a:rPr>
              <a:t>Writing a Narrative CV: step by step</a:t>
            </a:r>
          </a:p>
        </p:txBody>
      </p:sp>
      <p:sp>
        <p:nvSpPr>
          <p:cNvPr id="4" name="TextBox 3">
            <a:extLst>
              <a:ext uri="{FF2B5EF4-FFF2-40B4-BE49-F238E27FC236}">
                <a16:creationId xmlns:a16="http://schemas.microsoft.com/office/drawing/2014/main" id="{F6D29322-A2B7-4E67-9D90-861833614C40}"/>
              </a:ext>
            </a:extLst>
          </p:cNvPr>
          <p:cNvSpPr txBox="1"/>
          <p:nvPr/>
        </p:nvSpPr>
        <p:spPr>
          <a:xfrm>
            <a:off x="2676284" y="1319596"/>
            <a:ext cx="6490009" cy="369332"/>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1. Create a long list of activities you could include in each module</a:t>
            </a:r>
          </a:p>
        </p:txBody>
      </p:sp>
      <p:sp>
        <p:nvSpPr>
          <p:cNvPr id="5" name="TextBox 4">
            <a:extLst>
              <a:ext uri="{FF2B5EF4-FFF2-40B4-BE49-F238E27FC236}">
                <a16:creationId xmlns:a16="http://schemas.microsoft.com/office/drawing/2014/main" id="{AD34D3E1-F482-49A2-815A-3C9325E1ED35}"/>
              </a:ext>
            </a:extLst>
          </p:cNvPr>
          <p:cNvSpPr txBox="1"/>
          <p:nvPr/>
        </p:nvSpPr>
        <p:spPr>
          <a:xfrm>
            <a:off x="2676284" y="2260052"/>
            <a:ext cx="6490009" cy="646331"/>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2. Highlight the strongest and most relevant, referring to the funding call</a:t>
            </a:r>
          </a:p>
        </p:txBody>
      </p:sp>
      <p:sp>
        <p:nvSpPr>
          <p:cNvPr id="6" name="TextBox 5">
            <a:extLst>
              <a:ext uri="{FF2B5EF4-FFF2-40B4-BE49-F238E27FC236}">
                <a16:creationId xmlns:a16="http://schemas.microsoft.com/office/drawing/2014/main" id="{FABECC5F-D889-4C61-A71C-4FC3F1EDA4C1}"/>
              </a:ext>
            </a:extLst>
          </p:cNvPr>
          <p:cNvSpPr txBox="1"/>
          <p:nvPr/>
        </p:nvSpPr>
        <p:spPr>
          <a:xfrm>
            <a:off x="2676284" y="3487592"/>
            <a:ext cx="6490009" cy="369332"/>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3. Identify the significance and evidence for highlighted activities  </a:t>
            </a:r>
          </a:p>
        </p:txBody>
      </p:sp>
      <p:sp>
        <p:nvSpPr>
          <p:cNvPr id="7" name="TextBox 6">
            <a:extLst>
              <a:ext uri="{FF2B5EF4-FFF2-40B4-BE49-F238E27FC236}">
                <a16:creationId xmlns:a16="http://schemas.microsoft.com/office/drawing/2014/main" id="{84D298F2-4453-4165-B44B-F9F44C96C750}"/>
              </a:ext>
            </a:extLst>
          </p:cNvPr>
          <p:cNvSpPr txBox="1"/>
          <p:nvPr/>
        </p:nvSpPr>
        <p:spPr>
          <a:xfrm>
            <a:off x="2676284" y="4369491"/>
            <a:ext cx="6490009" cy="369332"/>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4. Move examples between modules if needed</a:t>
            </a:r>
          </a:p>
        </p:txBody>
      </p:sp>
      <p:sp>
        <p:nvSpPr>
          <p:cNvPr id="8" name="TextBox 7">
            <a:extLst>
              <a:ext uri="{FF2B5EF4-FFF2-40B4-BE49-F238E27FC236}">
                <a16:creationId xmlns:a16="http://schemas.microsoft.com/office/drawing/2014/main" id="{51EC6476-045E-41E1-8F3C-0D16D504B19B}"/>
              </a:ext>
            </a:extLst>
          </p:cNvPr>
          <p:cNvSpPr txBox="1"/>
          <p:nvPr/>
        </p:nvSpPr>
        <p:spPr>
          <a:xfrm>
            <a:off x="2676284" y="5212334"/>
            <a:ext cx="6490009" cy="646331"/>
          </a:xfrm>
          <a:prstGeom prst="rect">
            <a:avLst/>
          </a:prstGeom>
          <a:solidFill>
            <a:schemeClr val="accent2">
              <a:lumMod val="20000"/>
              <a:lumOff val="80000"/>
            </a:schemeClr>
          </a:solidFill>
        </p:spPr>
        <p:txBody>
          <a:bodyPr wrap="square" rtlCol="0">
            <a:spAutoFit/>
          </a:bodyPr>
          <a:lstStyle/>
          <a:p>
            <a:pPr algn="ctr"/>
            <a:r>
              <a:rPr lang="en-GB">
                <a:latin typeface="FoundrySterling-Book" pitchFamily="2" charset="0"/>
              </a:rPr>
              <a:t>5. Draft </a:t>
            </a:r>
            <a:r>
              <a:rPr lang="en-GB">
                <a:latin typeface="FoundrySterling-Book" pitchFamily="2" charset="0"/>
                <a:sym typeface="Wingdings" panose="05000000000000000000" pitchFamily="2" charset="2"/>
              </a:rPr>
              <a:t>a summary sentence </a:t>
            </a:r>
            <a:r>
              <a:rPr lang="en-GB">
                <a:latin typeface="FoundrySterling-Book" pitchFamily="2" charset="0"/>
              </a:rPr>
              <a:t>to open each module: w</a:t>
            </a:r>
            <a:r>
              <a:rPr lang="en-GB">
                <a:latin typeface="FoundrySterling-Book" pitchFamily="2" charset="0"/>
                <a:sym typeface="Wingdings" panose="05000000000000000000" pitchFamily="2" charset="2"/>
              </a:rPr>
              <a:t>hat do you want a reviewer to remember?</a:t>
            </a:r>
            <a:endParaRPr lang="en-GB">
              <a:latin typeface="FoundrySterling-Book" pitchFamily="2" charset="0"/>
            </a:endParaRPr>
          </a:p>
        </p:txBody>
      </p:sp>
      <p:cxnSp>
        <p:nvCxnSpPr>
          <p:cNvPr id="10" name="Straight Arrow Connector 9">
            <a:extLst>
              <a:ext uri="{FF2B5EF4-FFF2-40B4-BE49-F238E27FC236}">
                <a16:creationId xmlns:a16="http://schemas.microsoft.com/office/drawing/2014/main" id="{10BB79A9-7410-4678-970E-29259D4DFAA8}"/>
              </a:ext>
            </a:extLst>
          </p:cNvPr>
          <p:cNvCxnSpPr>
            <a:cxnSpLocks/>
          </p:cNvCxnSpPr>
          <p:nvPr/>
        </p:nvCxnSpPr>
        <p:spPr>
          <a:xfrm>
            <a:off x="5925937" y="1688928"/>
            <a:ext cx="0" cy="571124"/>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6434748-CE92-47A0-9E34-5C2220F4CA50}"/>
              </a:ext>
            </a:extLst>
          </p:cNvPr>
          <p:cNvCxnSpPr>
            <a:cxnSpLocks/>
            <a:stCxn id="5" idx="2"/>
            <a:endCxn id="6" idx="0"/>
          </p:cNvCxnSpPr>
          <p:nvPr/>
        </p:nvCxnSpPr>
        <p:spPr>
          <a:xfrm>
            <a:off x="5921289" y="2906383"/>
            <a:ext cx="0" cy="58120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40B695-909D-4A58-9916-55CDBA7B4196}"/>
              </a:ext>
            </a:extLst>
          </p:cNvPr>
          <p:cNvCxnSpPr>
            <a:cxnSpLocks/>
            <a:stCxn id="6" idx="2"/>
          </p:cNvCxnSpPr>
          <p:nvPr/>
        </p:nvCxnSpPr>
        <p:spPr>
          <a:xfrm>
            <a:off x="5921289" y="3856924"/>
            <a:ext cx="0" cy="512567"/>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44761CB-B20F-420C-AFB4-7033E1B6D4B8}"/>
              </a:ext>
            </a:extLst>
          </p:cNvPr>
          <p:cNvCxnSpPr>
            <a:cxnSpLocks/>
          </p:cNvCxnSpPr>
          <p:nvPr/>
        </p:nvCxnSpPr>
        <p:spPr>
          <a:xfrm>
            <a:off x="5925937" y="5862185"/>
            <a:ext cx="0" cy="48887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7E69FD-EDC7-43D3-8CAF-3C06E72F03B1}"/>
              </a:ext>
            </a:extLst>
          </p:cNvPr>
          <p:cNvSpPr txBox="1"/>
          <p:nvPr/>
        </p:nvSpPr>
        <p:spPr>
          <a:xfrm>
            <a:off x="2676284" y="6347541"/>
            <a:ext cx="6490009" cy="369332"/>
          </a:xfrm>
          <a:prstGeom prst="rect">
            <a:avLst/>
          </a:prstGeom>
          <a:solidFill>
            <a:schemeClr val="accent2">
              <a:lumMod val="20000"/>
              <a:lumOff val="80000"/>
            </a:schemeClr>
          </a:solidFill>
        </p:spPr>
        <p:txBody>
          <a:bodyPr wrap="square" lIns="91440" tIns="45720" rIns="91440" bIns="45720" rtlCol="0" anchor="t">
            <a:spAutoFit/>
          </a:bodyPr>
          <a:lstStyle/>
          <a:p>
            <a:pPr algn="ctr"/>
            <a:r>
              <a:rPr lang="en-GB">
                <a:latin typeface="FoundrySterling-Book"/>
              </a:rPr>
              <a:t>6. Draft the text for each module (see slide 16)</a:t>
            </a:r>
          </a:p>
        </p:txBody>
      </p:sp>
      <p:cxnSp>
        <p:nvCxnSpPr>
          <p:cNvPr id="15" name="Straight Arrow Connector 14">
            <a:extLst>
              <a:ext uri="{FF2B5EF4-FFF2-40B4-BE49-F238E27FC236}">
                <a16:creationId xmlns:a16="http://schemas.microsoft.com/office/drawing/2014/main" id="{9F2D70C4-5F71-467B-A4D6-D4F6B75A0C10}"/>
              </a:ext>
            </a:extLst>
          </p:cNvPr>
          <p:cNvCxnSpPr>
            <a:cxnSpLocks/>
          </p:cNvCxnSpPr>
          <p:nvPr/>
        </p:nvCxnSpPr>
        <p:spPr>
          <a:xfrm>
            <a:off x="5925937" y="4738823"/>
            <a:ext cx="0" cy="488876"/>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1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C155-C55C-4467-9CCF-0B24013EDBB9}"/>
              </a:ext>
            </a:extLst>
          </p:cNvPr>
          <p:cNvSpPr>
            <a:spLocks noGrp="1"/>
          </p:cNvSpPr>
          <p:nvPr>
            <p:ph type="title"/>
          </p:nvPr>
        </p:nvSpPr>
        <p:spPr>
          <a:xfrm>
            <a:off x="687888" y="274733"/>
            <a:ext cx="10515600" cy="1325563"/>
          </a:xfrm>
        </p:spPr>
        <p:txBody>
          <a:bodyPr/>
          <a:lstStyle/>
          <a:p>
            <a:r>
              <a:rPr lang="en-GB">
                <a:latin typeface="FoundrySterling-Book"/>
              </a:rPr>
              <a:t>Team CVs – principles</a:t>
            </a:r>
          </a:p>
        </p:txBody>
      </p:sp>
      <p:sp>
        <p:nvSpPr>
          <p:cNvPr id="3" name="Content Placeholder 2">
            <a:extLst>
              <a:ext uri="{FF2B5EF4-FFF2-40B4-BE49-F238E27FC236}">
                <a16:creationId xmlns:a16="http://schemas.microsoft.com/office/drawing/2014/main" id="{06D2248E-465B-4BDD-9C2C-8B2EDD24686D}"/>
              </a:ext>
            </a:extLst>
          </p:cNvPr>
          <p:cNvSpPr>
            <a:spLocks noGrp="1"/>
          </p:cNvSpPr>
          <p:nvPr>
            <p:ph idx="1"/>
          </p:nvPr>
        </p:nvSpPr>
        <p:spPr>
          <a:xfrm>
            <a:off x="838200" y="1569147"/>
            <a:ext cx="10515600" cy="4351338"/>
          </a:xfrm>
        </p:spPr>
        <p:txBody>
          <a:bodyPr/>
          <a:lstStyle/>
          <a:p>
            <a:r>
              <a:rPr lang="en-GB"/>
              <a:t>A single narrative CV for a team, e.g. used by UKRI</a:t>
            </a:r>
          </a:p>
          <a:p>
            <a:r>
              <a:rPr lang="en-GB">
                <a:hlinkClick r:id="rId3"/>
              </a:rPr>
              <a:t>Guide to suggested steps </a:t>
            </a:r>
            <a:r>
              <a:rPr lang="en-GB"/>
              <a:t>for team leads</a:t>
            </a:r>
          </a:p>
          <a:p>
            <a:r>
              <a:rPr lang="en-GB"/>
              <a:t>Length limit may be slightly increased compared to individual CV</a:t>
            </a:r>
          </a:p>
          <a:p>
            <a:r>
              <a:rPr lang="en-GB"/>
              <a:t>Skills and experience needed – </a:t>
            </a:r>
            <a:r>
              <a:rPr lang="en-GB" b="1"/>
              <a:t>collectively</a:t>
            </a:r>
            <a:r>
              <a:rPr lang="en-GB"/>
              <a:t> – by the team to deliver the project, i.e. a ‘showcase’ </a:t>
            </a:r>
          </a:p>
          <a:p>
            <a:r>
              <a:rPr lang="en-GB"/>
              <a:t>Roles within the team: show suitability of the individual</a:t>
            </a:r>
          </a:p>
          <a:p>
            <a:pPr lvl="1"/>
            <a:r>
              <a:rPr lang="en-GB"/>
              <a:t>E.g. Successful leadership of complex or collaborative projects for the Project Lead(s)</a:t>
            </a:r>
          </a:p>
          <a:p>
            <a:pPr lvl="1"/>
            <a:r>
              <a:rPr lang="en-GB"/>
              <a:t>E.g. Strong examples of supporting career development for Training Lead</a:t>
            </a:r>
          </a:p>
        </p:txBody>
      </p:sp>
      <p:sp>
        <p:nvSpPr>
          <p:cNvPr id="4" name="TextBox 3">
            <a:extLst>
              <a:ext uri="{FF2B5EF4-FFF2-40B4-BE49-F238E27FC236}">
                <a16:creationId xmlns:a16="http://schemas.microsoft.com/office/drawing/2014/main" id="{E8AF3241-3702-42A7-A0DB-9543DCFD3BDB}"/>
              </a:ext>
            </a:extLst>
          </p:cNvPr>
          <p:cNvSpPr txBox="1"/>
          <p:nvPr/>
        </p:nvSpPr>
        <p:spPr>
          <a:xfrm>
            <a:off x="971085" y="5784989"/>
            <a:ext cx="10382715" cy="707886"/>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FOUNDRYSTERLING-BOOK" pitchFamily="2" charset="0"/>
              </a:rPr>
              <a:t>Focus</a:t>
            </a:r>
            <a:r>
              <a:rPr kumimoji="0" lang="en-GB" sz="2000" b="1" i="0" u="none" strike="noStrike" kern="1200" cap="none" spc="0" normalizeH="0" noProof="0">
                <a:ln>
                  <a:noFill/>
                </a:ln>
                <a:solidFill>
                  <a:prstClr val="black"/>
                </a:solidFill>
                <a:effectLst/>
                <a:uLnTx/>
                <a:uFillTx/>
                <a:latin typeface="FOUNDRYSTERLING-BOOK" pitchFamily="2" charset="0"/>
              </a:rPr>
              <a:t> on </a:t>
            </a:r>
            <a:r>
              <a:rPr lang="en-GB" sz="2000" b="1" noProof="0">
                <a:solidFill>
                  <a:prstClr val="black"/>
                </a:solidFill>
                <a:latin typeface="FOUNDRYSTERLING-BOOK" pitchFamily="2" charset="0"/>
              </a:rPr>
              <a:t>what is needed for the </a:t>
            </a:r>
            <a:r>
              <a:rPr kumimoji="0" lang="en-GB" sz="2000" b="1" i="0" u="none" strike="noStrike" kern="1200" cap="none" spc="0" normalizeH="0" noProof="0">
                <a:ln>
                  <a:noFill/>
                </a:ln>
                <a:solidFill>
                  <a:prstClr val="black"/>
                </a:solidFill>
                <a:effectLst/>
                <a:uLnTx/>
                <a:uFillTx/>
                <a:latin typeface="FOUNDRYSTERLING-BOOK" pitchFamily="2" charset="0"/>
              </a:rPr>
              <a:t>specific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a:solidFill>
                  <a:prstClr val="black"/>
                </a:solidFill>
                <a:latin typeface="FoundrySterling-Book" pitchFamily="2" charset="0"/>
              </a:rPr>
              <a:t>The</a:t>
            </a:r>
            <a:r>
              <a:rPr lang="en-GB" sz="2000">
                <a:solidFill>
                  <a:prstClr val="black"/>
                </a:solidFill>
                <a:latin typeface="FoundrySterling-Book" pitchFamily="2" charset="0"/>
              </a:rPr>
              <a:t> best examples may not be the default ‘top’ achievements from the standard academic CVs</a:t>
            </a:r>
            <a:endParaRPr kumimoji="0" lang="en-GB" sz="2000" i="0" u="none" strike="noStrike" kern="1200" cap="none" spc="0" normalizeH="0" baseline="0" noProof="0">
              <a:ln>
                <a:noFill/>
              </a:ln>
              <a:solidFill>
                <a:prstClr val="black"/>
              </a:solidFill>
              <a:effectLst/>
              <a:uLnTx/>
              <a:uFillTx/>
              <a:latin typeface="FoundrySterling-Book" pitchFamily="2" charset="0"/>
            </a:endParaRPr>
          </a:p>
        </p:txBody>
      </p:sp>
    </p:spTree>
    <p:extLst>
      <p:ext uri="{BB962C8B-B14F-4D97-AF65-F5344CB8AC3E}">
        <p14:creationId xmlns:p14="http://schemas.microsoft.com/office/powerpoint/2010/main" val="18715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33483-53A9-DD3D-8D24-BE94D5D56D9D}"/>
              </a:ext>
            </a:extLst>
          </p:cNvPr>
          <p:cNvSpPr>
            <a:spLocks noGrp="1"/>
          </p:cNvSpPr>
          <p:nvPr>
            <p:ph type="title"/>
          </p:nvPr>
        </p:nvSpPr>
        <p:spPr>
          <a:xfrm>
            <a:off x="502920" y="138271"/>
            <a:ext cx="10515600" cy="1325563"/>
          </a:xfrm>
        </p:spPr>
        <p:txBody>
          <a:bodyPr/>
          <a:lstStyle/>
          <a:p>
            <a:r>
              <a:rPr lang="en-GB">
                <a:latin typeface="FoundrySterling-Book"/>
              </a:rPr>
              <a:t>FAQ</a:t>
            </a:r>
          </a:p>
        </p:txBody>
      </p:sp>
      <p:sp>
        <p:nvSpPr>
          <p:cNvPr id="3" name="Content Placeholder 2">
            <a:extLst>
              <a:ext uri="{FF2B5EF4-FFF2-40B4-BE49-F238E27FC236}">
                <a16:creationId xmlns:a16="http://schemas.microsoft.com/office/drawing/2014/main" id="{427C20CE-EE09-BEAA-ADBB-85D6F51F083E}"/>
              </a:ext>
            </a:extLst>
          </p:cNvPr>
          <p:cNvSpPr>
            <a:spLocks noGrp="1"/>
          </p:cNvSpPr>
          <p:nvPr>
            <p:ph idx="1"/>
          </p:nvPr>
        </p:nvSpPr>
        <p:spPr>
          <a:xfrm>
            <a:off x="370840" y="1453674"/>
            <a:ext cx="8417560" cy="5058886"/>
          </a:xfrm>
        </p:spPr>
        <p:txBody>
          <a:bodyPr vert="horz" lIns="91440" tIns="45720" rIns="91440" bIns="45720" rtlCol="0" anchor="t">
            <a:normAutofit fontScale="92500" lnSpcReduction="10000"/>
          </a:bodyPr>
          <a:lstStyle/>
          <a:p>
            <a:r>
              <a:rPr lang="en-GB" dirty="0">
                <a:latin typeface="FoundrySterling-Book"/>
              </a:rPr>
              <a:t>Is the Narrative CV here to stay?</a:t>
            </a:r>
            <a:endParaRPr lang="en-GB" dirty="0"/>
          </a:p>
          <a:p>
            <a:pPr marL="0" indent="0">
              <a:lnSpc>
                <a:spcPct val="100000"/>
              </a:lnSpc>
              <a:buNone/>
            </a:pPr>
            <a:r>
              <a:rPr lang="en-GB" sz="2000" dirty="0">
                <a:latin typeface="FoundrySterling-Book"/>
              </a:rPr>
              <a:t>In all likelihood, yes, both nationally and internationally. UKRI have indicated that they will use the Narrative CV in all funding schemes from early 2024. Universities are already starting to use the Narrative CV in recruitment and promotion too.</a:t>
            </a:r>
          </a:p>
          <a:p>
            <a:r>
              <a:rPr lang="en-GB" dirty="0">
                <a:latin typeface="FoundrySterling-Book"/>
              </a:rPr>
              <a:t>Does all the Narrative CV need to be provided in prose?</a:t>
            </a:r>
            <a:endParaRPr lang="en-GB" dirty="0"/>
          </a:p>
          <a:p>
            <a:pPr marL="0" indent="0">
              <a:buNone/>
            </a:pPr>
            <a:r>
              <a:rPr lang="en-GB" sz="2000" dirty="0">
                <a:latin typeface="FoundrySterling-Book"/>
              </a:rPr>
              <a:t>No, it’s not necessary to use the narrative format throughout. See slide 16 for suggestions. </a:t>
            </a:r>
          </a:p>
          <a:p>
            <a:r>
              <a:rPr lang="en-GB" dirty="0">
                <a:latin typeface="FoundrySterling-Book"/>
              </a:rPr>
              <a:t>How will the Narrative CV be assessed?</a:t>
            </a:r>
            <a:endParaRPr lang="en-GB" dirty="0"/>
          </a:p>
          <a:p>
            <a:pPr marL="0" indent="0">
              <a:buNone/>
            </a:pPr>
            <a:r>
              <a:rPr lang="en-GB" sz="2000" dirty="0">
                <a:latin typeface="FoundrySterling-Book"/>
              </a:rPr>
              <a:t>This varies by funder, but reviewers are asked to assess the CV as a whole </a:t>
            </a:r>
            <a:br>
              <a:rPr lang="en-GB" sz="2000" dirty="0">
                <a:latin typeface="FoundrySterling-Book"/>
              </a:rPr>
            </a:br>
            <a:r>
              <a:rPr lang="en-GB" sz="2000" dirty="0">
                <a:latin typeface="FoundrySterling-Book"/>
              </a:rPr>
              <a:t>rather than individual modules.</a:t>
            </a:r>
          </a:p>
          <a:p>
            <a:r>
              <a:rPr lang="en-GB" dirty="0">
                <a:latin typeface="FoundrySterling-Book"/>
              </a:rPr>
              <a:t>Are there libraries of successful Narrative CVs?</a:t>
            </a:r>
          </a:p>
          <a:p>
            <a:pPr marL="0" indent="0">
              <a:lnSpc>
                <a:spcPct val="100000"/>
              </a:lnSpc>
              <a:buNone/>
            </a:pPr>
            <a:r>
              <a:rPr lang="en-GB" sz="2000" dirty="0">
                <a:latin typeface="FoundrySterling-Book"/>
              </a:rPr>
              <a:t>Not at the moment, as it’s too early to identify good examples. </a:t>
            </a:r>
            <a:br>
              <a:rPr lang="en-GB" sz="2000" dirty="0">
                <a:latin typeface="FoundrySterling-Book"/>
              </a:rPr>
            </a:br>
            <a:r>
              <a:rPr lang="en-GB" sz="2000" dirty="0">
                <a:latin typeface="FoundrySterling-Book"/>
              </a:rPr>
              <a:t>Also, exemplar CVs might encourage applicants to follow the model </a:t>
            </a:r>
            <a:br>
              <a:rPr lang="en-GB" sz="2000" dirty="0">
                <a:latin typeface="FoundrySterling-Book"/>
              </a:rPr>
            </a:br>
            <a:r>
              <a:rPr lang="en-GB" sz="2000" dirty="0">
                <a:latin typeface="FoundrySterling-Book"/>
              </a:rPr>
              <a:t>descriptions rather than focus on documenting their individual track record.</a:t>
            </a:r>
            <a:endParaRPr lang="en-GB" sz="2000" dirty="0"/>
          </a:p>
          <a:p>
            <a:endParaRPr lang="en-GB" dirty="0"/>
          </a:p>
        </p:txBody>
      </p:sp>
      <p:pic>
        <p:nvPicPr>
          <p:cNvPr id="4" name="Graphic 4" descr="Thought outline">
            <a:extLst>
              <a:ext uri="{FF2B5EF4-FFF2-40B4-BE49-F238E27FC236}">
                <a16:creationId xmlns:a16="http://schemas.microsoft.com/office/drawing/2014/main" id="{B004AF1C-B734-B347-B2E0-DE6CC64E7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9781" y="-101600"/>
            <a:ext cx="4259179" cy="4259179"/>
          </a:xfrm>
          <a:prstGeom prst="rect">
            <a:avLst/>
          </a:prstGeom>
        </p:spPr>
      </p:pic>
      <p:sp>
        <p:nvSpPr>
          <p:cNvPr id="6" name="TextBox 5">
            <a:extLst>
              <a:ext uri="{FF2B5EF4-FFF2-40B4-BE49-F238E27FC236}">
                <a16:creationId xmlns:a16="http://schemas.microsoft.com/office/drawing/2014/main" id="{1EB09D26-FD8B-A348-96C7-04ABC4F7D66B}"/>
              </a:ext>
            </a:extLst>
          </p:cNvPr>
          <p:cNvSpPr txBox="1"/>
          <p:nvPr/>
        </p:nvSpPr>
        <p:spPr>
          <a:xfrm>
            <a:off x="8058053" y="4434409"/>
            <a:ext cx="4038209" cy="1631216"/>
          </a:xfrm>
          <a:prstGeom prst="rect">
            <a:avLst/>
          </a:prstGeom>
          <a:solidFill>
            <a:schemeClr val="accent2">
              <a:lumMod val="60000"/>
              <a:lumOff val="40000"/>
            </a:schemeClr>
          </a:solidFill>
        </p:spPr>
        <p:txBody>
          <a:bodyPr wrap="square" rtlCol="0">
            <a:spAutoFit/>
          </a:bodyPr>
          <a:lstStyle/>
          <a:p>
            <a:r>
              <a:rPr lang="en-GB" sz="2000" b="1">
                <a:latin typeface="FoundrySterling-Book"/>
              </a:rPr>
              <a:t>Poll</a:t>
            </a:r>
          </a:p>
          <a:p>
            <a:pPr marL="285750" indent="-285750">
              <a:buFont typeface="Arial" panose="020B0604020202020204" pitchFamily="34" charset="0"/>
              <a:buChar char="•"/>
            </a:pPr>
            <a:r>
              <a:rPr lang="en-GB" sz="2000">
                <a:latin typeface="FoundrySterling-Book"/>
              </a:rPr>
              <a:t>What is your current level of awareness of the narrative CV?</a:t>
            </a:r>
          </a:p>
          <a:p>
            <a:pPr marL="285750" indent="-285750">
              <a:buFont typeface="Arial" panose="020B0604020202020204" pitchFamily="34" charset="0"/>
              <a:buChar char="•"/>
            </a:pPr>
            <a:r>
              <a:rPr lang="en-GB" sz="2000">
                <a:latin typeface="FoundrySterling-Book"/>
              </a:rPr>
              <a:t>How prepared do you feel to start writing your narrative CV?​</a:t>
            </a:r>
          </a:p>
        </p:txBody>
      </p:sp>
    </p:spTree>
    <p:extLst>
      <p:ext uri="{BB962C8B-B14F-4D97-AF65-F5344CB8AC3E}">
        <p14:creationId xmlns:p14="http://schemas.microsoft.com/office/powerpoint/2010/main" val="216298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4EDE-3932-4E9D-96E7-C05A51F937A6}"/>
              </a:ext>
            </a:extLst>
          </p:cNvPr>
          <p:cNvSpPr>
            <a:spLocks noGrp="1"/>
          </p:cNvSpPr>
          <p:nvPr>
            <p:ph type="title"/>
          </p:nvPr>
        </p:nvSpPr>
        <p:spPr/>
        <p:txBody>
          <a:bodyPr/>
          <a:lstStyle/>
          <a:p>
            <a:r>
              <a:rPr lang="en-GB">
                <a:latin typeface="FoundrySterling-Book" pitchFamily="2" charset="0"/>
              </a:rPr>
              <a:t>Today’s session</a:t>
            </a:r>
          </a:p>
        </p:txBody>
      </p:sp>
      <p:sp>
        <p:nvSpPr>
          <p:cNvPr id="3" name="Content Placeholder 2">
            <a:extLst>
              <a:ext uri="{FF2B5EF4-FFF2-40B4-BE49-F238E27FC236}">
                <a16:creationId xmlns:a16="http://schemas.microsoft.com/office/drawing/2014/main" id="{487D11D3-B951-43D6-9E22-F1426529FB26}"/>
              </a:ext>
            </a:extLst>
          </p:cNvPr>
          <p:cNvSpPr>
            <a:spLocks noGrp="1"/>
          </p:cNvSpPr>
          <p:nvPr>
            <p:ph idx="1"/>
          </p:nvPr>
        </p:nvSpPr>
        <p:spPr>
          <a:xfrm>
            <a:off x="784859" y="1608900"/>
            <a:ext cx="10630989" cy="4955185"/>
          </a:xfrm>
        </p:spPr>
        <p:txBody>
          <a:bodyPr vert="horz" lIns="91440" tIns="45720" rIns="91440" bIns="45720" rtlCol="0" anchor="t">
            <a:normAutofit/>
          </a:bodyPr>
          <a:lstStyle/>
          <a:p>
            <a:r>
              <a:rPr lang="en-GB">
                <a:latin typeface="FoundrySterling-Book" pitchFamily="2" charset="0"/>
              </a:rPr>
              <a:t>Why narrative CVs are being adopted by many funders</a:t>
            </a:r>
            <a:endParaRPr lang="en-GB">
              <a:latin typeface="FoundrySterling-Book" pitchFamily="2" charset="0"/>
              <a:cs typeface="Calibri"/>
            </a:endParaRPr>
          </a:p>
          <a:p>
            <a:r>
              <a:rPr lang="en-GB">
                <a:latin typeface="FoundrySterling-Book" pitchFamily="2" charset="0"/>
              </a:rPr>
              <a:t>Overview of the narrative CV format</a:t>
            </a:r>
            <a:endParaRPr lang="en-GB">
              <a:latin typeface="FoundrySterling-Book" pitchFamily="2" charset="0"/>
              <a:cs typeface="Calibri"/>
            </a:endParaRPr>
          </a:p>
          <a:p>
            <a:r>
              <a:rPr lang="en-GB">
                <a:latin typeface="FoundrySterling-Book" pitchFamily="2" charset="0"/>
              </a:rPr>
              <a:t>How to write:</a:t>
            </a:r>
            <a:endParaRPr lang="en-GB">
              <a:latin typeface="FoundrySterling-Book" pitchFamily="2" charset="0"/>
              <a:cs typeface="Calibri"/>
            </a:endParaRPr>
          </a:p>
          <a:p>
            <a:pPr lvl="1"/>
            <a:r>
              <a:rPr lang="en-GB">
                <a:latin typeface="FoundrySterling-Book" pitchFamily="2" charset="0"/>
              </a:rPr>
              <a:t>Points to remember</a:t>
            </a:r>
            <a:endParaRPr lang="en-GB">
              <a:latin typeface="FoundrySterling-Book" pitchFamily="2" charset="0"/>
              <a:cs typeface="Calibri"/>
            </a:endParaRPr>
          </a:p>
          <a:p>
            <a:pPr lvl="1"/>
            <a:r>
              <a:rPr lang="en-GB">
                <a:latin typeface="FoundrySterling-Book" pitchFamily="2" charset="0"/>
              </a:rPr>
              <a:t>Getting started and example structure</a:t>
            </a:r>
            <a:endParaRPr lang="en-GB">
              <a:latin typeface="FoundrySterling-Book" pitchFamily="2" charset="0"/>
              <a:cs typeface="Calibri"/>
            </a:endParaRPr>
          </a:p>
          <a:p>
            <a:pPr lvl="1"/>
            <a:r>
              <a:rPr lang="en-GB">
                <a:latin typeface="FoundrySterling-Book" pitchFamily="2" charset="0"/>
              </a:rPr>
              <a:t>Tips for each module</a:t>
            </a:r>
            <a:endParaRPr lang="en-GB">
              <a:latin typeface="FoundrySterling-Book" pitchFamily="2" charset="0"/>
              <a:cs typeface="Calibri"/>
            </a:endParaRPr>
          </a:p>
          <a:p>
            <a:pPr lvl="1"/>
            <a:r>
              <a:rPr lang="en-GB">
                <a:latin typeface="FoundrySterling-Book" pitchFamily="2" charset="0"/>
                <a:ea typeface="Calibri"/>
                <a:cs typeface="Calibri"/>
              </a:rPr>
              <a:t>Team CVs</a:t>
            </a:r>
            <a:endParaRPr lang="en-GB">
              <a:latin typeface="FoundrySterling-Book" pitchFamily="2" charset="0"/>
            </a:endParaRPr>
          </a:p>
          <a:p>
            <a:r>
              <a:rPr lang="en-GB">
                <a:latin typeface="FoundrySterling-Book" pitchFamily="2" charset="0"/>
              </a:rPr>
              <a:t>Extra resources</a:t>
            </a:r>
            <a:endParaRPr lang="en-GB">
              <a:latin typeface="FoundrySterling-Book" pitchFamily="2" charset="0"/>
              <a:cs typeface="Calibri"/>
            </a:endParaRPr>
          </a:p>
          <a:p>
            <a:r>
              <a:rPr lang="en-GB">
                <a:latin typeface="FoundrySterling-Book" pitchFamily="2" charset="0"/>
              </a:rPr>
              <a:t>Questions and discussion</a:t>
            </a:r>
            <a:endParaRPr lang="en-GB" i="1">
              <a:solidFill>
                <a:schemeClr val="accent2"/>
              </a:solidFill>
              <a:latin typeface="FOUNDRYSTERLING-BOOK" pitchFamily="2" charset="0"/>
              <a:cs typeface="Calibri"/>
            </a:endParaRPr>
          </a:p>
        </p:txBody>
      </p:sp>
      <p:sp>
        <p:nvSpPr>
          <p:cNvPr id="4" name="TextBox 3">
            <a:extLst>
              <a:ext uri="{FF2B5EF4-FFF2-40B4-BE49-F238E27FC236}">
                <a16:creationId xmlns:a16="http://schemas.microsoft.com/office/drawing/2014/main" id="{00AACDEB-DC17-4F85-9146-0995E4151EF9}"/>
              </a:ext>
            </a:extLst>
          </p:cNvPr>
          <p:cNvSpPr txBox="1"/>
          <p:nvPr/>
        </p:nvSpPr>
        <p:spPr>
          <a:xfrm>
            <a:off x="7385539" y="4349262"/>
            <a:ext cx="4501661" cy="1938992"/>
          </a:xfrm>
          <a:prstGeom prst="rect">
            <a:avLst/>
          </a:prstGeom>
          <a:solidFill>
            <a:schemeClr val="accent2">
              <a:lumMod val="60000"/>
              <a:lumOff val="40000"/>
            </a:schemeClr>
          </a:solidFill>
        </p:spPr>
        <p:txBody>
          <a:bodyPr wrap="square" rtlCol="0">
            <a:spAutoFit/>
          </a:bodyPr>
          <a:lstStyle/>
          <a:p>
            <a:r>
              <a:rPr lang="en-GB" sz="2400" b="1">
                <a:latin typeface="FoundrySterling-Book"/>
              </a:rPr>
              <a:t>Poll</a:t>
            </a:r>
          </a:p>
          <a:p>
            <a:pPr marL="285750" indent="-285750">
              <a:buFont typeface="Arial" panose="020B0604020202020204" pitchFamily="34" charset="0"/>
              <a:buChar char="•"/>
            </a:pPr>
            <a:r>
              <a:rPr lang="en-GB" sz="2400">
                <a:latin typeface="FoundrySterling-Book"/>
              </a:rPr>
              <a:t>What is your current level of awareness of the narrative CV?</a:t>
            </a:r>
          </a:p>
          <a:p>
            <a:pPr marL="285750" indent="-285750">
              <a:buFont typeface="Arial" panose="020B0604020202020204" pitchFamily="34" charset="0"/>
              <a:buChar char="•"/>
            </a:pPr>
            <a:r>
              <a:rPr lang="en-GB" sz="2400">
                <a:latin typeface="FoundrySterling-Book"/>
              </a:rPr>
              <a:t>How prepared do you feel to start writing your narrative CV?​</a:t>
            </a:r>
          </a:p>
        </p:txBody>
      </p:sp>
    </p:spTree>
    <p:extLst>
      <p:ext uri="{BB962C8B-B14F-4D97-AF65-F5344CB8AC3E}">
        <p14:creationId xmlns:p14="http://schemas.microsoft.com/office/powerpoint/2010/main" val="50652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931E73-23FF-4D70-AC4F-4129E0ACC727}"/>
              </a:ext>
            </a:extLst>
          </p:cNvPr>
          <p:cNvSpPr>
            <a:spLocks noGrp="1"/>
          </p:cNvSpPr>
          <p:nvPr>
            <p:ph type="title"/>
          </p:nvPr>
        </p:nvSpPr>
        <p:spPr>
          <a:xfrm>
            <a:off x="836679" y="723898"/>
            <a:ext cx="6002110" cy="1495425"/>
          </a:xfrm>
        </p:spPr>
        <p:txBody>
          <a:bodyPr>
            <a:normAutofit/>
          </a:bodyPr>
          <a:lstStyle/>
          <a:p>
            <a:r>
              <a:rPr lang="en-GB" sz="4000">
                <a:latin typeface="FoundrySterling-Book"/>
              </a:rPr>
              <a:t>Resources</a:t>
            </a:r>
          </a:p>
        </p:txBody>
      </p:sp>
      <p:sp>
        <p:nvSpPr>
          <p:cNvPr id="3" name="Content Placeholder 2">
            <a:extLst>
              <a:ext uri="{FF2B5EF4-FFF2-40B4-BE49-F238E27FC236}">
                <a16:creationId xmlns:a16="http://schemas.microsoft.com/office/drawing/2014/main" id="{F8A92DC3-A8BF-44F6-AC1F-6E71D0973320}"/>
              </a:ext>
            </a:extLst>
          </p:cNvPr>
          <p:cNvSpPr>
            <a:spLocks noGrp="1"/>
          </p:cNvSpPr>
          <p:nvPr>
            <p:ph idx="1"/>
          </p:nvPr>
        </p:nvSpPr>
        <p:spPr>
          <a:xfrm>
            <a:off x="836680" y="2405067"/>
            <a:ext cx="6002110" cy="3729034"/>
          </a:xfrm>
        </p:spPr>
        <p:txBody>
          <a:bodyPr>
            <a:normAutofit/>
          </a:bodyPr>
          <a:lstStyle/>
          <a:p>
            <a:r>
              <a:rPr lang="en-GB" sz="2000"/>
              <a:t>Oxford Narrative CV webpage – </a:t>
            </a:r>
            <a:r>
              <a:rPr lang="en-GB" sz="2000" b="1"/>
              <a:t>COMING SOON</a:t>
            </a:r>
          </a:p>
          <a:p>
            <a:r>
              <a:rPr lang="en-GB" sz="2000"/>
              <a:t>Research facilitators in your department or division</a:t>
            </a:r>
          </a:p>
          <a:p>
            <a:r>
              <a:rPr lang="en-GB" sz="2000"/>
              <a:t>University of </a:t>
            </a:r>
            <a:r>
              <a:rPr lang="en-GB" sz="2000" u="sng">
                <a:hlinkClick r:id="rId3"/>
              </a:rPr>
              <a:t>Glasgow</a:t>
            </a:r>
            <a:r>
              <a:rPr lang="en-GB" sz="2000"/>
              <a:t> online course on writing Narrative CVs </a:t>
            </a:r>
          </a:p>
          <a:p>
            <a:r>
              <a:rPr lang="en-GB" sz="2000"/>
              <a:t>University of Cambridge </a:t>
            </a:r>
            <a:r>
              <a:rPr lang="en-GB" sz="2000" u="sng">
                <a:hlinkClick r:id="rId4"/>
              </a:rPr>
              <a:t>training resources, including video</a:t>
            </a:r>
            <a:r>
              <a:rPr lang="en-GB" sz="2000"/>
              <a:t> </a:t>
            </a:r>
          </a:p>
          <a:p>
            <a:r>
              <a:rPr lang="en-GB" sz="2000"/>
              <a:t>UKRI </a:t>
            </a:r>
            <a:r>
              <a:rPr lang="en-GB" sz="2000">
                <a:hlinkClick r:id="rId5"/>
              </a:rPr>
              <a:t>guidance</a:t>
            </a:r>
            <a:endParaRPr lang="en-GB" sz="2000"/>
          </a:p>
          <a:p>
            <a:endParaRPr lang="en-GB" sz="2000"/>
          </a:p>
          <a:p>
            <a:pPr marL="0" indent="0">
              <a:buNone/>
            </a:pPr>
            <a:endParaRPr lang="en-GB" sz="2000"/>
          </a:p>
        </p:txBody>
      </p:sp>
      <p:pic>
        <p:nvPicPr>
          <p:cNvPr id="5" name="Picture 4" descr="Office items on a table">
            <a:extLst>
              <a:ext uri="{FF2B5EF4-FFF2-40B4-BE49-F238E27FC236}">
                <a16:creationId xmlns:a16="http://schemas.microsoft.com/office/drawing/2014/main" id="{10A0CAB7-EC3C-4002-0CAD-0EF7B9FC480C}"/>
              </a:ext>
            </a:extLst>
          </p:cNvPr>
          <p:cNvPicPr>
            <a:picLocks noChangeAspect="1"/>
          </p:cNvPicPr>
          <p:nvPr/>
        </p:nvPicPr>
        <p:blipFill rotWithShape="1">
          <a:blip r:embed="rId6"/>
          <a:srcRect l="27219" r="17819" b="2"/>
          <a:stretch/>
        </p:blipFill>
        <p:spPr>
          <a:xfrm>
            <a:off x="7199440" y="10"/>
            <a:ext cx="4992560" cy="6857990"/>
          </a:xfrm>
          <a:prstGeom prst="rect">
            <a:avLst/>
          </a:prstGeom>
          <a:effectLst/>
        </p:spPr>
      </p:pic>
    </p:spTree>
    <p:extLst>
      <p:ext uri="{BB962C8B-B14F-4D97-AF65-F5344CB8AC3E}">
        <p14:creationId xmlns:p14="http://schemas.microsoft.com/office/powerpoint/2010/main" val="188567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E541-4F3B-4952-BDE7-9C66608DA23A}"/>
              </a:ext>
            </a:extLst>
          </p:cNvPr>
          <p:cNvSpPr>
            <a:spLocks noGrp="1"/>
          </p:cNvSpPr>
          <p:nvPr>
            <p:ph type="title"/>
          </p:nvPr>
        </p:nvSpPr>
        <p:spPr/>
        <p:txBody>
          <a:bodyPr/>
          <a:lstStyle/>
          <a:p>
            <a:r>
              <a:rPr lang="en-GB">
                <a:latin typeface="FoundrySterling-Book" pitchFamily="2" charset="0"/>
              </a:rPr>
              <a:t>Questions and feedback</a:t>
            </a:r>
          </a:p>
        </p:txBody>
      </p:sp>
      <p:sp>
        <p:nvSpPr>
          <p:cNvPr id="3" name="Content Placeholder 2">
            <a:extLst>
              <a:ext uri="{FF2B5EF4-FFF2-40B4-BE49-F238E27FC236}">
                <a16:creationId xmlns:a16="http://schemas.microsoft.com/office/drawing/2014/main" id="{6720F492-4DC8-4BAC-A991-B74486B2F34F}"/>
              </a:ext>
            </a:extLst>
          </p:cNvPr>
          <p:cNvSpPr>
            <a:spLocks noGrp="1"/>
          </p:cNvSpPr>
          <p:nvPr>
            <p:ph idx="1"/>
          </p:nvPr>
        </p:nvSpPr>
        <p:spPr>
          <a:xfrm>
            <a:off x="5211417" y="1690688"/>
            <a:ext cx="6531404" cy="4569101"/>
          </a:xfrm>
        </p:spPr>
        <p:txBody>
          <a:bodyPr>
            <a:normAutofit fontScale="92500"/>
          </a:bodyPr>
          <a:lstStyle/>
          <a:p>
            <a:r>
              <a:rPr lang="en-GB" b="1"/>
              <a:t>Feedback on this session? </a:t>
            </a:r>
            <a:r>
              <a:rPr lang="en-GB"/>
              <a:t>MS Forms link will be shared by email and added to the chat.</a:t>
            </a:r>
          </a:p>
          <a:p>
            <a:endParaRPr lang="en-GB"/>
          </a:p>
          <a:p>
            <a:r>
              <a:rPr lang="en-GB" b="1"/>
              <a:t>Feedback on using the guide? </a:t>
            </a:r>
            <a:r>
              <a:rPr lang="en-GB"/>
              <a:t>Use the </a:t>
            </a:r>
            <a:r>
              <a:rPr lang="en-GB">
                <a:hlinkClick r:id="rId3"/>
              </a:rPr>
              <a:t>link </a:t>
            </a:r>
            <a:r>
              <a:rPr lang="en-GB"/>
              <a:t>in the writing Guide to provide suggestions to improve the Guide and to develop future training</a:t>
            </a:r>
          </a:p>
          <a:p>
            <a:endParaRPr lang="en-GB"/>
          </a:p>
          <a:p>
            <a:r>
              <a:rPr lang="en-GB"/>
              <a:t>Contact us:</a:t>
            </a:r>
          </a:p>
          <a:p>
            <a:pPr lvl="1"/>
            <a:r>
              <a:rPr lang="en-GB"/>
              <a:t>Mary </a:t>
            </a:r>
            <a:r>
              <a:rPr lang="en-GB" err="1"/>
              <a:t>Muers</a:t>
            </a:r>
            <a:r>
              <a:rPr lang="en-GB"/>
              <a:t> </a:t>
            </a:r>
            <a:r>
              <a:rPr lang="en-GB">
                <a:hlinkClick r:id="rId4"/>
              </a:rPr>
              <a:t>mary.muers@medsci.ox.ac.uk</a:t>
            </a:r>
            <a:r>
              <a:rPr lang="en-GB"/>
              <a:t> </a:t>
            </a:r>
          </a:p>
          <a:p>
            <a:pPr lvl="1"/>
            <a:r>
              <a:rPr lang="en-GB"/>
              <a:t>Tanita Casci </a:t>
            </a:r>
            <a:r>
              <a:rPr lang="en-GB">
                <a:hlinkClick r:id="rId5"/>
              </a:rPr>
              <a:t>Tanita.Casci@admin.ox.ac.uk</a:t>
            </a:r>
            <a:r>
              <a:rPr lang="en-GB"/>
              <a:t> 	</a:t>
            </a:r>
          </a:p>
        </p:txBody>
      </p:sp>
      <p:pic>
        <p:nvPicPr>
          <p:cNvPr id="4" name="Picture 4">
            <a:extLst>
              <a:ext uri="{FF2B5EF4-FFF2-40B4-BE49-F238E27FC236}">
                <a16:creationId xmlns:a16="http://schemas.microsoft.com/office/drawing/2014/main" id="{0D1B6AB1-05C8-EB8B-E389-248114A63948}"/>
              </a:ext>
            </a:extLst>
          </p:cNvPr>
          <p:cNvPicPr>
            <a:picLocks noChangeAspect="1"/>
          </p:cNvPicPr>
          <p:nvPr/>
        </p:nvPicPr>
        <p:blipFill rotWithShape="1">
          <a:blip r:embed="rId6"/>
          <a:srcRect t="8861" r="3565" b="11974"/>
          <a:stretch/>
        </p:blipFill>
        <p:spPr>
          <a:xfrm>
            <a:off x="348916" y="1767169"/>
            <a:ext cx="4720389" cy="4492620"/>
          </a:xfrm>
          <a:prstGeom prst="rect">
            <a:avLst/>
          </a:prstGeom>
        </p:spPr>
      </p:pic>
      <p:sp>
        <p:nvSpPr>
          <p:cNvPr id="5" name="TextBox 4">
            <a:extLst>
              <a:ext uri="{FF2B5EF4-FFF2-40B4-BE49-F238E27FC236}">
                <a16:creationId xmlns:a16="http://schemas.microsoft.com/office/drawing/2014/main" id="{8DE6009E-A6E9-F344-854D-DF0BC3A8773C}"/>
              </a:ext>
            </a:extLst>
          </p:cNvPr>
          <p:cNvSpPr txBox="1"/>
          <p:nvPr/>
        </p:nvSpPr>
        <p:spPr>
          <a:xfrm>
            <a:off x="449179" y="1235242"/>
            <a:ext cx="1026695" cy="641125"/>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12695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B091-B417-CF4F-B2B3-A07BC55739DE}"/>
              </a:ext>
            </a:extLst>
          </p:cNvPr>
          <p:cNvSpPr>
            <a:spLocks noGrp="1"/>
          </p:cNvSpPr>
          <p:nvPr>
            <p:ph type="title"/>
          </p:nvPr>
        </p:nvSpPr>
        <p:spPr>
          <a:xfrm>
            <a:off x="419725" y="365125"/>
            <a:ext cx="11227632" cy="1325563"/>
          </a:xfrm>
        </p:spPr>
        <p:txBody>
          <a:bodyPr>
            <a:normAutofit/>
          </a:bodyPr>
          <a:lstStyle/>
          <a:p>
            <a:pPr algn="ctr"/>
            <a:r>
              <a:rPr lang="en-GB">
                <a:latin typeface="FoundrySterling-Book" pitchFamily="2" charset="0"/>
                <a:cs typeface="Calibri Light"/>
              </a:rPr>
              <a:t>Research quality is too often assessed based on narrowly set quantitative indicators </a:t>
            </a:r>
            <a:endParaRPr lang="en-US">
              <a:latin typeface="FoundrySterling-Book" pitchFamily="2" charset="0"/>
              <a:cs typeface="Calibri Light" panose="020F0302020204030204" pitchFamily="34" charset="0"/>
            </a:endParaRPr>
          </a:p>
        </p:txBody>
      </p:sp>
      <p:pic>
        <p:nvPicPr>
          <p:cNvPr id="4" name="Picture 2" descr="7 different shapes, e.g. circles, rectangles, irregular shapes, each with a small circle representing a head. 3 shapes &#10;have a tick beside them and 4 shapes have a cross beside them.">
            <a:extLst>
              <a:ext uri="{FF2B5EF4-FFF2-40B4-BE49-F238E27FC236}">
                <a16:creationId xmlns:a16="http://schemas.microsoft.com/office/drawing/2014/main" id="{E2DE8F5D-6B3E-044F-964B-632C8B83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104" y="1960562"/>
            <a:ext cx="63809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4456112-68C7-BC41-9C5E-CBFBFB58B05B}"/>
              </a:ext>
            </a:extLst>
          </p:cNvPr>
          <p:cNvSpPr/>
          <p:nvPr/>
        </p:nvSpPr>
        <p:spPr>
          <a:xfrm>
            <a:off x="7749" y="-7353"/>
            <a:ext cx="12192000" cy="211807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oundrySterling-Book" pitchFamily="2" charset="0"/>
              <a:ea typeface="+mn-ea"/>
              <a:cs typeface="+mn-cs"/>
            </a:endParaRPr>
          </a:p>
        </p:txBody>
      </p:sp>
      <p:sp>
        <p:nvSpPr>
          <p:cNvPr id="13" name="Rectangle 12">
            <a:extLst>
              <a:ext uri="{FF2B5EF4-FFF2-40B4-BE49-F238E27FC236}">
                <a16:creationId xmlns:a16="http://schemas.microsoft.com/office/drawing/2014/main" id="{982C2B5C-B4E0-4E43-937A-F11BF646CB75}"/>
              </a:ext>
            </a:extLst>
          </p:cNvPr>
          <p:cNvSpPr/>
          <p:nvPr/>
        </p:nvSpPr>
        <p:spPr>
          <a:xfrm>
            <a:off x="7749" y="2062933"/>
            <a:ext cx="12228569" cy="4795068"/>
          </a:xfrm>
          <a:prstGeom prst="rect">
            <a:avLst/>
          </a:prstGeom>
          <a:solidFill>
            <a:schemeClr val="tx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oundrySterling-Book" pitchFamily="2" charset="0"/>
              <a:ea typeface="+mn-ea"/>
              <a:cs typeface="+mn-cs"/>
            </a:endParaRPr>
          </a:p>
        </p:txBody>
      </p:sp>
      <p:pic>
        <p:nvPicPr>
          <p:cNvPr id="6" name="Graphic 5" descr="Cartoon of an iceberg, showing 'what we value in research' above the water line and 'what research needs' below the water line.">
            <a:extLst>
              <a:ext uri="{FF2B5EF4-FFF2-40B4-BE49-F238E27FC236}">
                <a16:creationId xmlns:a16="http://schemas.microsoft.com/office/drawing/2014/main" id="{859D8E85-6C52-A64D-9FE1-34EBD48A0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3314" y="539405"/>
            <a:ext cx="3740081" cy="6171132"/>
          </a:xfrm>
          <a:prstGeom prst="rect">
            <a:avLst/>
          </a:prstGeom>
        </p:spPr>
      </p:pic>
      <p:sp>
        <p:nvSpPr>
          <p:cNvPr id="4" name="TextBox 3">
            <a:extLst>
              <a:ext uri="{FF2B5EF4-FFF2-40B4-BE49-F238E27FC236}">
                <a16:creationId xmlns:a16="http://schemas.microsoft.com/office/drawing/2014/main" id="{011DB9BF-4EFB-439C-B686-0E71C94CB113}"/>
              </a:ext>
            </a:extLst>
          </p:cNvPr>
          <p:cNvSpPr txBox="1"/>
          <p:nvPr/>
        </p:nvSpPr>
        <p:spPr>
          <a:xfrm>
            <a:off x="4259656" y="308573"/>
            <a:ext cx="194619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Publications</a:t>
            </a:r>
          </a:p>
        </p:txBody>
      </p:sp>
      <p:sp>
        <p:nvSpPr>
          <p:cNvPr id="7" name="TextBox 6">
            <a:extLst>
              <a:ext uri="{FF2B5EF4-FFF2-40B4-BE49-F238E27FC236}">
                <a16:creationId xmlns:a16="http://schemas.microsoft.com/office/drawing/2014/main" id="{AABA381F-E053-46DC-ABF1-D643CE7258B1}"/>
              </a:ext>
            </a:extLst>
          </p:cNvPr>
          <p:cNvSpPr txBox="1"/>
          <p:nvPr/>
        </p:nvSpPr>
        <p:spPr>
          <a:xfrm>
            <a:off x="9218025" y="1280718"/>
            <a:ext cx="3054862" cy="461665"/>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a:rPr>
              <a:t>Successful grants</a:t>
            </a:r>
            <a:endParaRPr lang="en-GB" sz="2400" b="1" i="0" u="none" strike="noStrike" kern="1200" cap="none" spc="0" normalizeH="0" baseline="0" noProof="0">
              <a:ln>
                <a:noFill/>
              </a:ln>
              <a:solidFill>
                <a:srgbClr val="000000"/>
              </a:solidFill>
              <a:effectLst/>
              <a:uLnTx/>
              <a:uFillTx/>
              <a:latin typeface="FoundrySterling-Book"/>
            </a:endParaRPr>
          </a:p>
        </p:txBody>
      </p:sp>
      <p:sp>
        <p:nvSpPr>
          <p:cNvPr id="8" name="TextBox 7">
            <a:extLst>
              <a:ext uri="{FF2B5EF4-FFF2-40B4-BE49-F238E27FC236}">
                <a16:creationId xmlns:a16="http://schemas.microsoft.com/office/drawing/2014/main" id="{2B4F0C76-04EF-4227-A871-CB1C6BF0A190}"/>
              </a:ext>
            </a:extLst>
          </p:cNvPr>
          <p:cNvSpPr txBox="1"/>
          <p:nvPr/>
        </p:nvSpPr>
        <p:spPr>
          <a:xfrm>
            <a:off x="3599568" y="1492884"/>
            <a:ext cx="178785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Leadership</a:t>
            </a:r>
          </a:p>
        </p:txBody>
      </p:sp>
      <p:sp>
        <p:nvSpPr>
          <p:cNvPr id="11" name="TextBox 10">
            <a:extLst>
              <a:ext uri="{FF2B5EF4-FFF2-40B4-BE49-F238E27FC236}">
                <a16:creationId xmlns:a16="http://schemas.microsoft.com/office/drawing/2014/main" id="{CBE5A32D-C42B-4483-BE59-FB8D6EEEE30A}"/>
              </a:ext>
            </a:extLst>
          </p:cNvPr>
          <p:cNvSpPr txBox="1"/>
          <p:nvPr/>
        </p:nvSpPr>
        <p:spPr>
          <a:xfrm>
            <a:off x="9635197" y="2310637"/>
            <a:ext cx="2380783" cy="1200329"/>
          </a:xfrm>
          <a:prstGeom prst="rect">
            <a:avLst/>
          </a:prstGeom>
          <a:noFill/>
        </p:spPr>
        <p:txBody>
          <a:bodyPr wrap="square" lIns="91440" tIns="45720" rIns="91440" bIns="45720" rtlCol="0" anchor="t">
            <a:spAutoFit/>
          </a:bodyPr>
          <a:lstStyle/>
          <a:p>
            <a:pPr defTabSz="914377">
              <a:defRPr/>
            </a:pPr>
            <a:r>
              <a:rPr kumimoji="0" lang="en-GB" sz="2400" b="0" i="0" u="none" strike="noStrike" kern="1200" cap="none" spc="0" normalizeH="0" baseline="0" noProof="0">
                <a:ln>
                  <a:noFill/>
                </a:ln>
                <a:solidFill>
                  <a:srgbClr val="000000"/>
                </a:solidFill>
                <a:effectLst/>
                <a:uLnTx/>
                <a:uFillTx/>
                <a:latin typeface="FoundrySterling-Book"/>
              </a:rPr>
              <a:t>Integrity, </a:t>
            </a:r>
            <a:r>
              <a:rPr lang="en-GB" sz="2400">
                <a:solidFill>
                  <a:srgbClr val="000000"/>
                </a:solidFill>
                <a:latin typeface="FoundrySterling-Book"/>
              </a:rPr>
              <a:t>openness, </a:t>
            </a:r>
            <a:br>
              <a:rPr lang="en-GB" sz="2400">
                <a:solidFill>
                  <a:srgbClr val="000000"/>
                </a:solidFill>
                <a:latin typeface="FoundrySterling-Book"/>
              </a:rPr>
            </a:br>
            <a:r>
              <a:rPr kumimoji="0" lang="en-GB" sz="2400" b="0" i="0" u="none" strike="noStrike" kern="1200" cap="none" spc="0" normalizeH="0" baseline="0" noProof="0">
                <a:ln>
                  <a:noFill/>
                </a:ln>
                <a:solidFill>
                  <a:srgbClr val="000000"/>
                </a:solidFill>
                <a:effectLst/>
                <a:uLnTx/>
                <a:uFillTx/>
                <a:latin typeface="FoundrySterling-Book"/>
              </a:rPr>
              <a:t>transparency</a:t>
            </a:r>
            <a:endParaRPr lang="en-GB" sz="2400" b="0" i="0" u="none" strike="noStrike" kern="1200" cap="none" spc="0" normalizeH="0" baseline="0" noProof="0">
              <a:ln>
                <a:noFill/>
              </a:ln>
              <a:solidFill>
                <a:srgbClr val="000000"/>
              </a:solidFill>
              <a:effectLst/>
              <a:uLnTx/>
              <a:uFillTx/>
              <a:latin typeface="FoundrySterling-Book"/>
            </a:endParaRPr>
          </a:p>
        </p:txBody>
      </p:sp>
      <p:sp>
        <p:nvSpPr>
          <p:cNvPr id="12" name="TextBox 11">
            <a:extLst>
              <a:ext uri="{FF2B5EF4-FFF2-40B4-BE49-F238E27FC236}">
                <a16:creationId xmlns:a16="http://schemas.microsoft.com/office/drawing/2014/main" id="{E7B6B25E-CC54-42DF-A0A2-88AE9EDFEC46}"/>
              </a:ext>
            </a:extLst>
          </p:cNvPr>
          <p:cNvSpPr txBox="1"/>
          <p:nvPr/>
        </p:nvSpPr>
        <p:spPr>
          <a:xfrm>
            <a:off x="9298855" y="4422213"/>
            <a:ext cx="2974032" cy="461665"/>
          </a:xfrm>
          <a:prstGeom prst="rect">
            <a:avLst/>
          </a:prstGeom>
          <a:noFill/>
        </p:spPr>
        <p:txBody>
          <a:bodyPr wrap="square" lIns="91440" tIns="45720" rIns="91440" bIns="45720" rtlCol="0" anchor="t">
            <a:spAutoFit/>
          </a:bodyPr>
          <a:lstStyle/>
          <a:p>
            <a:pPr defTabSz="914377">
              <a:defRPr/>
            </a:pPr>
            <a:r>
              <a:rPr kumimoji="0" lang="en-GB" sz="2400" b="0" i="0" u="none" strike="noStrike" kern="1200" cap="none" spc="0" normalizeH="0" baseline="0" noProof="0">
                <a:ln>
                  <a:noFill/>
                </a:ln>
                <a:solidFill>
                  <a:srgbClr val="000000"/>
                </a:solidFill>
                <a:effectLst/>
                <a:uLnTx/>
                <a:uFillTx/>
                <a:latin typeface="FoundrySterling-Book"/>
              </a:rPr>
              <a:t>Inclusivity</a:t>
            </a:r>
            <a:r>
              <a:rPr lang="en-GB" sz="2400">
                <a:solidFill>
                  <a:srgbClr val="000000"/>
                </a:solidFill>
                <a:latin typeface="FoundrySterling-Book"/>
              </a:rPr>
              <a:t> </a:t>
            </a:r>
            <a:endParaRPr lang="en-GB" sz="2400" b="0" i="0" u="none" strike="noStrike" kern="1200" cap="none" spc="0" normalizeH="0" baseline="0" noProof="0">
              <a:ln>
                <a:noFill/>
              </a:ln>
              <a:solidFill>
                <a:srgbClr val="000000"/>
              </a:solidFill>
              <a:effectLst/>
              <a:uLnTx/>
              <a:uFillTx/>
              <a:latin typeface="FoundrySterling-Book" pitchFamily="2" charset="0"/>
            </a:endParaRPr>
          </a:p>
        </p:txBody>
      </p:sp>
      <p:sp>
        <p:nvSpPr>
          <p:cNvPr id="14" name="TextBox 13">
            <a:extLst>
              <a:ext uri="{FF2B5EF4-FFF2-40B4-BE49-F238E27FC236}">
                <a16:creationId xmlns:a16="http://schemas.microsoft.com/office/drawing/2014/main" id="{6F91C308-8BF1-418A-8A76-21876D1FF3E6}"/>
              </a:ext>
            </a:extLst>
          </p:cNvPr>
          <p:cNvSpPr txBox="1"/>
          <p:nvPr/>
        </p:nvSpPr>
        <p:spPr>
          <a:xfrm>
            <a:off x="3814358" y="4275246"/>
            <a:ext cx="1971844"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Panels &amp; committees </a:t>
            </a:r>
          </a:p>
        </p:txBody>
      </p:sp>
      <p:sp>
        <p:nvSpPr>
          <p:cNvPr id="16" name="TextBox 15">
            <a:extLst>
              <a:ext uri="{FF2B5EF4-FFF2-40B4-BE49-F238E27FC236}">
                <a16:creationId xmlns:a16="http://schemas.microsoft.com/office/drawing/2014/main" id="{C9991BE8-0E66-43BC-854F-EB0BC2C37807}"/>
              </a:ext>
            </a:extLst>
          </p:cNvPr>
          <p:cNvSpPr txBox="1"/>
          <p:nvPr/>
        </p:nvSpPr>
        <p:spPr>
          <a:xfrm>
            <a:off x="4422185" y="5195202"/>
            <a:ext cx="1787857" cy="461665"/>
          </a:xfrm>
          <a:prstGeom prst="rect">
            <a:avLst/>
          </a:prstGeom>
          <a:noFill/>
        </p:spPr>
        <p:txBody>
          <a:bodyPr wrap="square" lIns="91440" tIns="45720" rIns="91440" bIns="4572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a:rPr>
              <a:t>Peer review</a:t>
            </a:r>
            <a:endParaRPr lang="en-GB" sz="2400" b="0" i="0" u="none" strike="noStrike" kern="1200" cap="none" spc="0" normalizeH="0" baseline="0" noProof="0">
              <a:ln>
                <a:noFill/>
              </a:ln>
              <a:solidFill>
                <a:srgbClr val="000000"/>
              </a:solidFill>
              <a:effectLst/>
              <a:uLnTx/>
              <a:uFillTx/>
              <a:latin typeface="FoundrySterling-Book"/>
            </a:endParaRPr>
          </a:p>
        </p:txBody>
      </p:sp>
      <p:sp>
        <p:nvSpPr>
          <p:cNvPr id="17" name="TextBox 16">
            <a:extLst>
              <a:ext uri="{FF2B5EF4-FFF2-40B4-BE49-F238E27FC236}">
                <a16:creationId xmlns:a16="http://schemas.microsoft.com/office/drawing/2014/main" id="{DC292B8F-F097-4E89-954D-1003BCA62B5C}"/>
              </a:ext>
            </a:extLst>
          </p:cNvPr>
          <p:cNvSpPr txBox="1"/>
          <p:nvPr/>
        </p:nvSpPr>
        <p:spPr>
          <a:xfrm>
            <a:off x="4597774" y="5855653"/>
            <a:ext cx="3051198"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Mentorship </a:t>
            </a:r>
            <a:b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b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&amp; supervision</a:t>
            </a:r>
          </a:p>
        </p:txBody>
      </p:sp>
      <p:sp>
        <p:nvSpPr>
          <p:cNvPr id="19" name="TextBox 18">
            <a:extLst>
              <a:ext uri="{FF2B5EF4-FFF2-40B4-BE49-F238E27FC236}">
                <a16:creationId xmlns:a16="http://schemas.microsoft.com/office/drawing/2014/main" id="{444C7B54-707B-438E-A267-9F24B8E4F584}"/>
              </a:ext>
            </a:extLst>
          </p:cNvPr>
          <p:cNvSpPr txBox="1"/>
          <p:nvPr/>
        </p:nvSpPr>
        <p:spPr>
          <a:xfrm>
            <a:off x="3558294" y="3291043"/>
            <a:ext cx="20439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Building collaborations</a:t>
            </a:r>
          </a:p>
        </p:txBody>
      </p:sp>
      <p:sp>
        <p:nvSpPr>
          <p:cNvPr id="21" name="TextBox 20">
            <a:extLst>
              <a:ext uri="{FF2B5EF4-FFF2-40B4-BE49-F238E27FC236}">
                <a16:creationId xmlns:a16="http://schemas.microsoft.com/office/drawing/2014/main" id="{5CE47A9D-942E-4D0D-8859-AEE4D76E7B28}"/>
              </a:ext>
            </a:extLst>
          </p:cNvPr>
          <p:cNvSpPr txBox="1"/>
          <p:nvPr/>
        </p:nvSpPr>
        <p:spPr>
          <a:xfrm>
            <a:off x="9347858" y="3785996"/>
            <a:ext cx="267637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Team-working</a:t>
            </a:r>
          </a:p>
        </p:txBody>
      </p:sp>
      <p:sp>
        <p:nvSpPr>
          <p:cNvPr id="22" name="TextBox 21">
            <a:extLst>
              <a:ext uri="{FF2B5EF4-FFF2-40B4-BE49-F238E27FC236}">
                <a16:creationId xmlns:a16="http://schemas.microsoft.com/office/drawing/2014/main" id="{C3813208-91E8-43B1-A197-4549A2D0BAF4}"/>
              </a:ext>
            </a:extLst>
          </p:cNvPr>
          <p:cNvSpPr txBox="1"/>
          <p:nvPr/>
        </p:nvSpPr>
        <p:spPr>
          <a:xfrm>
            <a:off x="3417618" y="2426381"/>
            <a:ext cx="204392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Management </a:t>
            </a:r>
          </a:p>
        </p:txBody>
      </p:sp>
      <p:sp>
        <p:nvSpPr>
          <p:cNvPr id="23" name="TextBox 22">
            <a:extLst>
              <a:ext uri="{FF2B5EF4-FFF2-40B4-BE49-F238E27FC236}">
                <a16:creationId xmlns:a16="http://schemas.microsoft.com/office/drawing/2014/main" id="{C9581280-295F-4718-86AE-8A8D1A65996B}"/>
              </a:ext>
            </a:extLst>
          </p:cNvPr>
          <p:cNvSpPr txBox="1"/>
          <p:nvPr/>
        </p:nvSpPr>
        <p:spPr>
          <a:xfrm>
            <a:off x="8803424" y="6182752"/>
            <a:ext cx="322081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FoundrySterling-Book" pitchFamily="2" charset="0"/>
                <a:ea typeface="+mn-ea"/>
                <a:cs typeface="+mn-cs"/>
              </a:rPr>
              <a:t>Societal impact</a:t>
            </a:r>
          </a:p>
        </p:txBody>
      </p:sp>
      <p:sp>
        <p:nvSpPr>
          <p:cNvPr id="24" name="TextBox 23">
            <a:extLst>
              <a:ext uri="{FF2B5EF4-FFF2-40B4-BE49-F238E27FC236}">
                <a16:creationId xmlns:a16="http://schemas.microsoft.com/office/drawing/2014/main" id="{8CA7376C-4A17-4CB6-AF69-8346CB199959}"/>
              </a:ext>
            </a:extLst>
          </p:cNvPr>
          <p:cNvSpPr txBox="1"/>
          <p:nvPr/>
        </p:nvSpPr>
        <p:spPr>
          <a:xfrm>
            <a:off x="8478062" y="472222"/>
            <a:ext cx="178785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Invited talks</a:t>
            </a:r>
          </a:p>
        </p:txBody>
      </p:sp>
      <p:sp>
        <p:nvSpPr>
          <p:cNvPr id="25" name="TextBox 24">
            <a:extLst>
              <a:ext uri="{FF2B5EF4-FFF2-40B4-BE49-F238E27FC236}">
                <a16:creationId xmlns:a16="http://schemas.microsoft.com/office/drawing/2014/main" id="{0AFB45CE-1D35-44E2-AAE0-051D8080A6A0}"/>
              </a:ext>
            </a:extLst>
          </p:cNvPr>
          <p:cNvSpPr txBox="1"/>
          <p:nvPr/>
        </p:nvSpPr>
        <p:spPr>
          <a:xfrm flipH="1">
            <a:off x="3837508" y="895213"/>
            <a:ext cx="263921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FOUNDRYSTERLING-BOOK" pitchFamily="2" charset="0"/>
                <a:ea typeface="+mn-ea"/>
                <a:cs typeface="+mn-cs"/>
              </a:rPr>
              <a:t>Awards &amp; prizes</a:t>
            </a:r>
          </a:p>
        </p:txBody>
      </p:sp>
      <p:sp>
        <p:nvSpPr>
          <p:cNvPr id="5" name="TextBox 4">
            <a:extLst>
              <a:ext uri="{FF2B5EF4-FFF2-40B4-BE49-F238E27FC236}">
                <a16:creationId xmlns:a16="http://schemas.microsoft.com/office/drawing/2014/main" id="{14A499B5-C4ED-4D0B-B73F-278F681FAC9B}"/>
              </a:ext>
            </a:extLst>
          </p:cNvPr>
          <p:cNvSpPr txBox="1"/>
          <p:nvPr/>
        </p:nvSpPr>
        <p:spPr>
          <a:xfrm>
            <a:off x="8766359" y="5196831"/>
            <a:ext cx="3295022" cy="461665"/>
          </a:xfrm>
          <a:prstGeom prst="rect">
            <a:avLst/>
          </a:prstGeom>
          <a:noFill/>
        </p:spPr>
        <p:txBody>
          <a:bodyPr wrap="square" lIns="91440" tIns="45720" rIns="91440" bIns="45720" rtlCol="0" anchor="t">
            <a:spAutoFit/>
          </a:bodyPr>
          <a:lstStyle/>
          <a:p>
            <a:pPr defTabSz="914377">
              <a:defRPr/>
            </a:pPr>
            <a:r>
              <a:rPr lang="en-GB" sz="2400">
                <a:solidFill>
                  <a:srgbClr val="000000"/>
                </a:solidFill>
                <a:latin typeface="FoundrySterling-Book"/>
              </a:rPr>
              <a:t>Participatory </a:t>
            </a:r>
            <a:r>
              <a:rPr kumimoji="0" lang="en-GB" sz="2400" b="0" i="0" u="none" strike="noStrike" kern="1200" cap="none" spc="0" normalizeH="0" baseline="0" noProof="0">
                <a:ln>
                  <a:noFill/>
                </a:ln>
                <a:solidFill>
                  <a:srgbClr val="000000"/>
                </a:solidFill>
                <a:effectLst/>
                <a:uLnTx/>
                <a:uFillTx/>
                <a:latin typeface="FoundrySterling-Book"/>
              </a:rPr>
              <a:t>research </a:t>
            </a:r>
            <a:endParaRPr lang="en-GB" sz="2400">
              <a:latin typeface="FoundrySterling-Book"/>
            </a:endParaRPr>
          </a:p>
        </p:txBody>
      </p:sp>
      <p:sp>
        <p:nvSpPr>
          <p:cNvPr id="30" name="Title 1">
            <a:extLst>
              <a:ext uri="{FF2B5EF4-FFF2-40B4-BE49-F238E27FC236}">
                <a16:creationId xmlns:a16="http://schemas.microsoft.com/office/drawing/2014/main" id="{A8DE07E3-1A6D-AD4F-89C1-F9E0F79CC782}"/>
              </a:ext>
            </a:extLst>
          </p:cNvPr>
          <p:cNvSpPr txBox="1">
            <a:spLocks/>
          </p:cNvSpPr>
          <p:nvPr/>
        </p:nvSpPr>
        <p:spPr>
          <a:xfrm>
            <a:off x="36008" y="587819"/>
            <a:ext cx="3259460" cy="109523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0" i="0" kern="1200">
                <a:solidFill>
                  <a:schemeClr val="accent4"/>
                </a:solidFill>
                <a:latin typeface="FoundrySterling-Book" pitchFamily="2" charset="0"/>
                <a:ea typeface="+mj-ea"/>
                <a:cs typeface="Arial" panose="020B0604020202020204" pitchFamily="34" charset="0"/>
              </a:defRPr>
            </a:lvl1pPr>
          </a:lstStyle>
          <a:p>
            <a:pPr algn="ctr">
              <a:defRPr/>
            </a:pPr>
            <a:r>
              <a:rPr kumimoji="0" lang="en-GB" sz="3600" b="0" i="0" u="none" strike="noStrike" kern="1200" cap="none" spc="0" normalizeH="0" baseline="0" noProof="0">
                <a:ln>
                  <a:noFill/>
                </a:ln>
                <a:solidFill>
                  <a:srgbClr val="1E5DF8"/>
                </a:solidFill>
                <a:effectLst/>
                <a:uLnTx/>
                <a:uFillTx/>
                <a:latin typeface="FoundrySterling-Book"/>
                <a:cs typeface="Arial"/>
              </a:rPr>
              <a:t>What we value </a:t>
            </a:r>
            <a:r>
              <a:rPr lang="en-GB" sz="3600">
                <a:solidFill>
                  <a:srgbClr val="1E5DF8"/>
                </a:solidFill>
                <a:latin typeface="FoundrySterling-Book"/>
                <a:cs typeface="Arial"/>
              </a:rPr>
              <a:t>in research</a:t>
            </a:r>
            <a:endParaRPr kumimoji="0" lang="en-GB" sz="3600" b="0" i="0" u="none" strike="noStrike" kern="1200" cap="none" spc="0" normalizeH="0" baseline="0" noProof="0">
              <a:ln>
                <a:noFill/>
              </a:ln>
              <a:solidFill>
                <a:srgbClr val="1E5DF8">
                  <a:lumMod val="60000"/>
                  <a:lumOff val="40000"/>
                </a:srgbClr>
              </a:solidFill>
              <a:effectLst/>
              <a:uLnTx/>
              <a:uFillTx/>
              <a:latin typeface="FoundrySterling-Book" pitchFamily="2" charset="0"/>
              <a:ea typeface="+mj-ea"/>
              <a:cs typeface="Arial" panose="020B0604020202020204" pitchFamily="34" charset="0"/>
            </a:endParaRPr>
          </a:p>
        </p:txBody>
      </p:sp>
      <p:sp>
        <p:nvSpPr>
          <p:cNvPr id="27" name="Title 1">
            <a:extLst>
              <a:ext uri="{FF2B5EF4-FFF2-40B4-BE49-F238E27FC236}">
                <a16:creationId xmlns:a16="http://schemas.microsoft.com/office/drawing/2014/main" id="{1A1E5564-9BF8-5F48-8AB4-EB4E83652123}"/>
              </a:ext>
            </a:extLst>
          </p:cNvPr>
          <p:cNvSpPr txBox="1">
            <a:spLocks/>
          </p:cNvSpPr>
          <p:nvPr/>
        </p:nvSpPr>
        <p:spPr>
          <a:xfrm>
            <a:off x="32003" y="3634320"/>
            <a:ext cx="3387583" cy="109523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0" i="0" kern="1200">
                <a:solidFill>
                  <a:schemeClr val="accent4"/>
                </a:solidFill>
                <a:latin typeface="FoundrySterling-Book" pitchFamily="2" charset="0"/>
                <a:ea typeface="+mj-ea"/>
                <a:cs typeface="Arial" panose="020B0604020202020204" pitchFamily="34" charset="0"/>
              </a:defRPr>
            </a:lvl1pPr>
          </a:lstStyle>
          <a:p>
            <a:pPr algn="ctr">
              <a:defRPr/>
            </a:pPr>
            <a:r>
              <a:rPr kumimoji="0" lang="en-GB" sz="3600" b="0" i="0" u="none" strike="noStrike" kern="1200" cap="none" spc="0" normalizeH="0" baseline="0" noProof="0">
                <a:ln>
                  <a:noFill/>
                </a:ln>
                <a:solidFill>
                  <a:srgbClr val="2E2C51"/>
                </a:solidFill>
                <a:effectLst/>
                <a:uLnTx/>
                <a:uFillTx/>
                <a:latin typeface="FoundrySterling-Book"/>
                <a:cs typeface="Arial"/>
              </a:rPr>
              <a:t>What </a:t>
            </a:r>
            <a:r>
              <a:rPr lang="en-GB" sz="3600">
                <a:solidFill>
                  <a:srgbClr val="2E2C51"/>
                </a:solidFill>
                <a:latin typeface="FoundrySterling-Book"/>
                <a:cs typeface="Arial"/>
              </a:rPr>
              <a:t>research needs </a:t>
            </a:r>
            <a:endParaRPr kumimoji="0" lang="en-GB" sz="3600" b="0" i="0" u="none" strike="noStrike" kern="1200" cap="none" spc="0" normalizeH="0" baseline="0" noProof="0">
              <a:ln>
                <a:noFill/>
              </a:ln>
              <a:solidFill>
                <a:srgbClr val="2E2C51">
                  <a:lumMod val="60000"/>
                  <a:lumOff val="40000"/>
                </a:srgbClr>
              </a:solidFill>
              <a:effectLst/>
              <a:uLnTx/>
              <a:uFillTx/>
              <a:latin typeface="FoundrySterling-Book" pitchFamily="2" charset="0"/>
              <a:ea typeface="+mj-ea"/>
              <a:cs typeface="Arial" panose="020B0604020202020204" pitchFamily="34" charset="0"/>
            </a:endParaRPr>
          </a:p>
        </p:txBody>
      </p:sp>
    </p:spTree>
    <p:extLst>
      <p:ext uri="{BB962C8B-B14F-4D97-AF65-F5344CB8AC3E}">
        <p14:creationId xmlns:p14="http://schemas.microsoft.com/office/powerpoint/2010/main" val="35197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9" grpId="0"/>
      <p:bldP spid="21" grpId="0"/>
      <p:bldP spid="22" grpId="0"/>
      <p:bldP spid="23" grpId="0"/>
      <p:bldP spid="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1B54-521C-4F43-BF3C-F2828996D400}"/>
              </a:ext>
            </a:extLst>
          </p:cNvPr>
          <p:cNvSpPr>
            <a:spLocks noGrp="1"/>
          </p:cNvSpPr>
          <p:nvPr>
            <p:ph type="title"/>
          </p:nvPr>
        </p:nvSpPr>
        <p:spPr>
          <a:xfrm>
            <a:off x="419430" y="204600"/>
            <a:ext cx="10515600" cy="1325563"/>
          </a:xfrm>
        </p:spPr>
        <p:txBody>
          <a:bodyPr>
            <a:normAutofit/>
          </a:bodyPr>
          <a:lstStyle/>
          <a:p>
            <a:r>
              <a:rPr lang="en-GB">
                <a:latin typeface="FoundrySterling-Book" pitchFamily="2" charset="0"/>
                <a:cs typeface="Calibri Light" panose="020F0302020204030204" pitchFamily="34" charset="0"/>
              </a:rPr>
              <a:t>N</a:t>
            </a:r>
            <a:r>
              <a:rPr lang="en-GB" sz="4400">
                <a:latin typeface="FoundrySterling-Book" pitchFamily="2" charset="0"/>
                <a:cs typeface="Calibri Light" panose="020F0302020204030204" pitchFamily="34" charset="0"/>
              </a:rPr>
              <a:t>arrative CV: </a:t>
            </a:r>
            <a:r>
              <a:rPr lang="en-US" sz="4400">
                <a:solidFill>
                  <a:schemeClr val="tx1">
                    <a:lumMod val="50000"/>
                  </a:schemeClr>
                </a:solidFill>
                <a:latin typeface="FoundrySterling-Book" pitchFamily="2" charset="0"/>
                <a:cs typeface="Calibri Light" panose="020F0302020204030204" pitchFamily="34" charset="0"/>
              </a:rPr>
              <a:t>d</a:t>
            </a:r>
            <a:r>
              <a:rPr lang="en-US">
                <a:solidFill>
                  <a:schemeClr val="tx1">
                    <a:lumMod val="50000"/>
                  </a:schemeClr>
                </a:solidFill>
                <a:latin typeface="FoundrySterling-Book" pitchFamily="2" charset="0"/>
                <a:cs typeface="Calibri Light" panose="020F0302020204030204" pitchFamily="34" charset="0"/>
              </a:rPr>
              <a:t>iversifying what we value</a:t>
            </a:r>
          </a:p>
        </p:txBody>
      </p:sp>
      <p:sp>
        <p:nvSpPr>
          <p:cNvPr id="3" name="Content Placeholder 2">
            <a:extLst>
              <a:ext uri="{FF2B5EF4-FFF2-40B4-BE49-F238E27FC236}">
                <a16:creationId xmlns:a16="http://schemas.microsoft.com/office/drawing/2014/main" id="{D5F46952-42EE-A94A-AF5D-07E4C72A30E9}"/>
              </a:ext>
            </a:extLst>
          </p:cNvPr>
          <p:cNvSpPr>
            <a:spLocks noGrp="1"/>
          </p:cNvSpPr>
          <p:nvPr>
            <p:ph idx="1"/>
          </p:nvPr>
        </p:nvSpPr>
        <p:spPr>
          <a:xfrm>
            <a:off x="747610" y="1429438"/>
            <a:ext cx="10696779" cy="4595582"/>
          </a:xfrm>
        </p:spPr>
        <p:txBody>
          <a:bodyPr vert="horz" lIns="91440" tIns="45720" rIns="91440" bIns="45720" rtlCol="0" anchor="t">
            <a:normAutofit fontScale="92500" lnSpcReduction="10000"/>
          </a:bodyPr>
          <a:lstStyle/>
          <a:p>
            <a:pPr marL="0" indent="0">
              <a:buNone/>
            </a:pPr>
            <a:r>
              <a:rPr lang="en-GB">
                <a:latin typeface="FoundrySterling-Book"/>
              </a:rPr>
              <a:t>The narrative CV provides a structured yet flexible format that prompts a description of contributions and achievements that reflect a broad </a:t>
            </a:r>
            <a:br>
              <a:rPr lang="en-GB">
                <a:latin typeface="FoundrySterling-Book" pitchFamily="2" charset="0"/>
              </a:rPr>
            </a:br>
            <a:r>
              <a:rPr lang="en-GB">
                <a:latin typeface="FoundrySterling-Book"/>
              </a:rPr>
              <a:t>range of skills and experience </a:t>
            </a:r>
            <a:r>
              <a:rPr lang="en-GB" sz="2400">
                <a:latin typeface="FoundrySterling-Book"/>
              </a:rPr>
              <a:t> </a:t>
            </a:r>
            <a:endParaRPr lang="en-US"/>
          </a:p>
          <a:p>
            <a:pPr marL="0" indent="0">
              <a:buNone/>
            </a:pPr>
            <a:endParaRPr lang="en-GB" sz="2400">
              <a:latin typeface="FoundrySterling-Book" pitchFamily="2" charset="0"/>
            </a:endParaRPr>
          </a:p>
          <a:p>
            <a:pPr marL="0" indent="0">
              <a:buNone/>
            </a:pPr>
            <a:r>
              <a:rPr lang="en-GB" sz="3000">
                <a:latin typeface="FoundrySterling-Book"/>
              </a:rPr>
              <a:t>Advantages</a:t>
            </a:r>
          </a:p>
          <a:p>
            <a:pPr>
              <a:buClr>
                <a:schemeClr val="accent4"/>
              </a:buClr>
            </a:pPr>
            <a:r>
              <a:rPr lang="en-GB" sz="2600">
                <a:latin typeface="FoundrySterling-Book"/>
              </a:rPr>
              <a:t>Rewards a broader set of activities</a:t>
            </a:r>
          </a:p>
          <a:p>
            <a:pPr>
              <a:buClr>
                <a:schemeClr val="accent4"/>
              </a:buClr>
            </a:pPr>
            <a:r>
              <a:rPr lang="en-US" sz="2600">
                <a:latin typeface="FoundrySterling-Book"/>
              </a:rPr>
              <a:t>Values diverse contributions &amp; career paths​</a:t>
            </a:r>
          </a:p>
          <a:p>
            <a:pPr>
              <a:buClr>
                <a:schemeClr val="accent4"/>
              </a:buClr>
            </a:pPr>
            <a:r>
              <a:rPr lang="en-US" sz="2600">
                <a:latin typeface="FoundrySterling-Book"/>
              </a:rPr>
              <a:t>Improves diversity &amp; inclusion​</a:t>
            </a:r>
          </a:p>
          <a:p>
            <a:pPr>
              <a:buClr>
                <a:schemeClr val="accent4"/>
              </a:buClr>
            </a:pPr>
            <a:r>
              <a:rPr lang="en-US" sz="2600">
                <a:latin typeface="FoundrySterling-Book"/>
              </a:rPr>
              <a:t>Encourages responsible use of metrics</a:t>
            </a:r>
          </a:p>
          <a:p>
            <a:pPr marL="0" indent="0">
              <a:buNone/>
            </a:pPr>
            <a:endParaRPr lang="en-US"/>
          </a:p>
          <a:p>
            <a:pPr marL="0" indent="0">
              <a:buNone/>
            </a:pPr>
            <a:r>
              <a:rPr lang="en-GB" sz="3000">
                <a:latin typeface="FoundrySterling-Book"/>
              </a:rPr>
              <a:t>It allows you to tell your story</a:t>
            </a:r>
            <a:endParaRPr lang="en-US" sz="3000">
              <a:latin typeface="FoundrySterling-Book"/>
            </a:endParaRPr>
          </a:p>
        </p:txBody>
      </p:sp>
      <p:sp>
        <p:nvSpPr>
          <p:cNvPr id="4" name="TextBox 3">
            <a:extLst>
              <a:ext uri="{FF2B5EF4-FFF2-40B4-BE49-F238E27FC236}">
                <a16:creationId xmlns:a16="http://schemas.microsoft.com/office/drawing/2014/main" id="{920E457B-5B35-CC40-B98B-06611325497C}"/>
              </a:ext>
            </a:extLst>
          </p:cNvPr>
          <p:cNvSpPr txBox="1"/>
          <p:nvPr/>
        </p:nvSpPr>
        <p:spPr>
          <a:xfrm>
            <a:off x="6423102" y="-51295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oundrySterling-Book" pitchFamily="2" charset="0"/>
              <a:ea typeface="+mn-ea"/>
              <a:cs typeface="+mn-cs"/>
            </a:endParaRPr>
          </a:p>
        </p:txBody>
      </p:sp>
      <p:pic>
        <p:nvPicPr>
          <p:cNvPr id="8" name="Picture 7" descr="Figure with Resume 4 Research and Innovation (R4RI) at the centre, linked by arrows to coloured circles stating:&#10;Reducing bureaucracy&#10;Creating and inclusive process&#10;Creating the right incentives&#10;Team science and collegiality&#10;Reducing barriers across disciplines and sectors&#10;Responsible assessment">
            <a:extLst>
              <a:ext uri="{FF2B5EF4-FFF2-40B4-BE49-F238E27FC236}">
                <a16:creationId xmlns:a16="http://schemas.microsoft.com/office/drawing/2014/main" id="{892910A1-572A-4C36-B5F4-536DC5BD02FA}"/>
              </a:ext>
            </a:extLst>
          </p:cNvPr>
          <p:cNvPicPr>
            <a:picLocks noChangeAspect="1"/>
          </p:cNvPicPr>
          <p:nvPr/>
        </p:nvPicPr>
        <p:blipFill>
          <a:blip r:embed="rId3"/>
          <a:stretch>
            <a:fillRect/>
          </a:stretch>
        </p:blipFill>
        <p:spPr>
          <a:xfrm>
            <a:off x="7393387" y="2326334"/>
            <a:ext cx="4102402" cy="4137095"/>
          </a:xfrm>
          <a:prstGeom prst="rect">
            <a:avLst/>
          </a:prstGeom>
        </p:spPr>
      </p:pic>
      <p:pic>
        <p:nvPicPr>
          <p:cNvPr id="9" name="Picture 8">
            <a:extLst>
              <a:ext uri="{FF2B5EF4-FFF2-40B4-BE49-F238E27FC236}">
                <a16:creationId xmlns:a16="http://schemas.microsoft.com/office/drawing/2014/main" id="{7AE248DE-D320-4FE0-86CC-C443509E93E9}"/>
              </a:ext>
            </a:extLst>
          </p:cNvPr>
          <p:cNvPicPr>
            <a:picLocks noChangeAspect="1"/>
          </p:cNvPicPr>
          <p:nvPr/>
        </p:nvPicPr>
        <p:blipFill>
          <a:blip r:embed="rId4"/>
          <a:stretch>
            <a:fillRect/>
          </a:stretch>
        </p:blipFill>
        <p:spPr>
          <a:xfrm>
            <a:off x="10334342" y="5937338"/>
            <a:ext cx="1526817" cy="460067"/>
          </a:xfrm>
          <a:prstGeom prst="rect">
            <a:avLst/>
          </a:prstGeom>
        </p:spPr>
      </p:pic>
      <p:sp>
        <p:nvSpPr>
          <p:cNvPr id="10" name="TextBox 9">
            <a:extLst>
              <a:ext uri="{FF2B5EF4-FFF2-40B4-BE49-F238E27FC236}">
                <a16:creationId xmlns:a16="http://schemas.microsoft.com/office/drawing/2014/main" id="{8BC5E565-37D9-45C1-B3DA-44F786B04AA2}"/>
              </a:ext>
            </a:extLst>
          </p:cNvPr>
          <p:cNvSpPr txBox="1"/>
          <p:nvPr/>
        </p:nvSpPr>
        <p:spPr>
          <a:xfrm>
            <a:off x="10430073" y="6397406"/>
            <a:ext cx="1342496" cy="276999"/>
          </a:xfrm>
          <a:prstGeom prst="rect">
            <a:avLst/>
          </a:prstGeom>
          <a:noFill/>
        </p:spPr>
        <p:txBody>
          <a:bodyPr wrap="square" rtlCol="0">
            <a:spAutoFit/>
          </a:bodyPr>
          <a:lstStyle/>
          <a:p>
            <a:r>
              <a:rPr lang="en-GB" sz="1200"/>
              <a:t>Image credit: UKRI</a:t>
            </a:r>
          </a:p>
        </p:txBody>
      </p:sp>
    </p:spTree>
    <p:extLst>
      <p:ext uri="{BB962C8B-B14F-4D97-AF65-F5344CB8AC3E}">
        <p14:creationId xmlns:p14="http://schemas.microsoft.com/office/powerpoint/2010/main" val="211121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F82C-8C8E-44ED-AC03-CA1848CAD447}"/>
              </a:ext>
            </a:extLst>
          </p:cNvPr>
          <p:cNvSpPr>
            <a:spLocks noGrp="1"/>
          </p:cNvSpPr>
          <p:nvPr>
            <p:ph type="title"/>
          </p:nvPr>
        </p:nvSpPr>
        <p:spPr>
          <a:xfrm>
            <a:off x="774700" y="68792"/>
            <a:ext cx="10515600" cy="1325563"/>
          </a:xfrm>
        </p:spPr>
        <p:txBody>
          <a:bodyPr/>
          <a:lstStyle/>
          <a:p>
            <a:r>
              <a:rPr lang="en-GB">
                <a:latin typeface="FoundrySterling-Book"/>
              </a:rPr>
              <a:t>Which funders?</a:t>
            </a:r>
          </a:p>
        </p:txBody>
      </p:sp>
      <p:sp>
        <p:nvSpPr>
          <p:cNvPr id="3" name="Content Placeholder 2">
            <a:extLst>
              <a:ext uri="{FF2B5EF4-FFF2-40B4-BE49-F238E27FC236}">
                <a16:creationId xmlns:a16="http://schemas.microsoft.com/office/drawing/2014/main" id="{84E4E52E-1780-41EE-AF58-D47AD19D6130}"/>
              </a:ext>
            </a:extLst>
          </p:cNvPr>
          <p:cNvSpPr>
            <a:spLocks noGrp="1"/>
          </p:cNvSpPr>
          <p:nvPr>
            <p:ph idx="1"/>
          </p:nvPr>
        </p:nvSpPr>
        <p:spPr>
          <a:xfrm>
            <a:off x="774700" y="1243542"/>
            <a:ext cx="10515600" cy="4351338"/>
          </a:xfrm>
        </p:spPr>
        <p:txBody>
          <a:bodyPr vert="horz" lIns="91440" tIns="45720" rIns="91440" bIns="45720" rtlCol="0" anchor="t">
            <a:noAutofit/>
          </a:bodyPr>
          <a:lstStyle/>
          <a:p>
            <a:r>
              <a:rPr lang="en-GB" sz="1800">
                <a:latin typeface="FoundrySterling-Book"/>
              </a:rPr>
              <a:t>UK Research and Innovation</a:t>
            </a:r>
          </a:p>
          <a:p>
            <a:r>
              <a:rPr lang="en-GB" sz="1800" err="1">
                <a:latin typeface="FoundrySterling-Book"/>
              </a:rPr>
              <a:t>Wellcome</a:t>
            </a:r>
            <a:r>
              <a:rPr lang="en-GB" sz="1800">
                <a:latin typeface="FoundrySterling-Book"/>
              </a:rPr>
              <a:t> Trust</a:t>
            </a:r>
            <a:endParaRPr lang="en-GB" sz="1800">
              <a:latin typeface="FoundrySterling-Book"/>
              <a:cs typeface="Calibri"/>
            </a:endParaRPr>
          </a:p>
          <a:p>
            <a:r>
              <a:rPr lang="en-GB" sz="1800">
                <a:latin typeface="FoundrySterling-Book"/>
              </a:rPr>
              <a:t>Royal Academy of Engineering</a:t>
            </a:r>
            <a:endParaRPr lang="en-GB" sz="1800">
              <a:latin typeface="FoundrySterling-Book"/>
              <a:cs typeface="Calibri"/>
            </a:endParaRPr>
          </a:p>
          <a:p>
            <a:r>
              <a:rPr lang="en-GB" sz="1800">
                <a:latin typeface="FoundrySterling-Book"/>
              </a:rPr>
              <a:t>NIHR</a:t>
            </a:r>
            <a:endParaRPr lang="en-GB" sz="1800">
              <a:latin typeface="FoundrySterling-Book"/>
              <a:cs typeface="Calibri"/>
            </a:endParaRPr>
          </a:p>
          <a:p>
            <a:r>
              <a:rPr lang="en-GB" sz="1800">
                <a:latin typeface="FoundrySterling-Book"/>
              </a:rPr>
              <a:t>Cancer Research UK</a:t>
            </a:r>
            <a:endParaRPr lang="en-GB" sz="1800">
              <a:latin typeface="FoundrySterling-Book"/>
              <a:cs typeface="Calibri"/>
            </a:endParaRPr>
          </a:p>
          <a:p>
            <a:r>
              <a:rPr lang="en-GB" sz="1800">
                <a:latin typeface="FoundrySterling-Book"/>
              </a:rPr>
              <a:t>British Heart Foundation</a:t>
            </a:r>
            <a:endParaRPr lang="en-GB" sz="1800">
              <a:latin typeface="FoundrySterling-Book"/>
              <a:cs typeface="Calibri"/>
            </a:endParaRPr>
          </a:p>
          <a:p>
            <a:r>
              <a:rPr lang="en-GB" sz="1800">
                <a:latin typeface="FoundrySterling-Book"/>
              </a:rPr>
              <a:t>Alzheimer’s Research UK</a:t>
            </a:r>
            <a:endParaRPr lang="en-GB" sz="1800">
              <a:latin typeface="FoundrySterling-Book"/>
              <a:cs typeface="Calibri"/>
            </a:endParaRPr>
          </a:p>
          <a:p>
            <a:r>
              <a:rPr lang="en-GB" sz="1800">
                <a:latin typeface="FoundrySterling-Book"/>
              </a:rPr>
              <a:t>Leverhulme Trust</a:t>
            </a:r>
            <a:endParaRPr lang="en-GB" sz="1800">
              <a:latin typeface="FoundrySterling-Book"/>
              <a:cs typeface="Calibri"/>
            </a:endParaRPr>
          </a:p>
          <a:p>
            <a:r>
              <a:rPr lang="en-GB" sz="1800">
                <a:latin typeface="FoundrySterling-Book"/>
              </a:rPr>
              <a:t>Science Foundation Ireland</a:t>
            </a:r>
            <a:endParaRPr lang="en-GB" sz="1800">
              <a:latin typeface="FoundrySterling-Book"/>
              <a:cs typeface="Calibri"/>
            </a:endParaRPr>
          </a:p>
          <a:p>
            <a:r>
              <a:rPr lang="en-GB" sz="1800">
                <a:solidFill>
                  <a:srgbClr val="000000"/>
                </a:solidFill>
                <a:latin typeface="FoundrySterling-Book"/>
              </a:rPr>
              <a:t>Health Research Board, Ireland</a:t>
            </a:r>
            <a:endParaRPr lang="en-GB" sz="1800">
              <a:solidFill>
                <a:srgbClr val="000000"/>
              </a:solidFill>
              <a:latin typeface="FoundrySterling-Book"/>
              <a:cs typeface="Calibri" panose="020F0502020204030204"/>
            </a:endParaRPr>
          </a:p>
          <a:p>
            <a:r>
              <a:rPr lang="en-GB" sz="1800">
                <a:latin typeface="FoundrySterling-Book"/>
              </a:rPr>
              <a:t>Academy of Medical Sciences</a:t>
            </a:r>
          </a:p>
          <a:p>
            <a:r>
              <a:rPr lang="en-GB" sz="1800">
                <a:latin typeface="FoundrySterling-Book"/>
              </a:rPr>
              <a:t>Swiss National Science Foundation</a:t>
            </a:r>
          </a:p>
          <a:p>
            <a:r>
              <a:rPr lang="en-GB" sz="1800" err="1">
                <a:solidFill>
                  <a:srgbClr val="000000"/>
                </a:solidFill>
                <a:latin typeface="FoundrySterling-Book"/>
              </a:rPr>
              <a:t>Wellcome</a:t>
            </a:r>
            <a:r>
              <a:rPr lang="en-GB" sz="1800">
                <a:solidFill>
                  <a:srgbClr val="000000"/>
                </a:solidFill>
                <a:latin typeface="FoundrySterling-Book"/>
              </a:rPr>
              <a:t> Sanger Institute</a:t>
            </a:r>
            <a:endParaRPr lang="en-GB" sz="1800">
              <a:solidFill>
                <a:srgbClr val="000000"/>
              </a:solidFill>
              <a:latin typeface="FoundrySterling-Book"/>
              <a:cs typeface="Calibri"/>
            </a:endParaRPr>
          </a:p>
          <a:p>
            <a:r>
              <a:rPr lang="en-GB" sz="1800">
                <a:latin typeface="FoundrySterling-Book"/>
              </a:rPr>
              <a:t>And more…!</a:t>
            </a:r>
            <a:endParaRPr lang="en-GB" sz="1800">
              <a:latin typeface="FoundrySterling-Book"/>
              <a:cs typeface="Calibri"/>
            </a:endParaRPr>
          </a:p>
          <a:p>
            <a:endParaRPr lang="en-GB" sz="1800">
              <a:latin typeface="FoundrySterling-Book"/>
            </a:endParaRPr>
          </a:p>
        </p:txBody>
      </p:sp>
      <p:grpSp>
        <p:nvGrpSpPr>
          <p:cNvPr id="5" name="Group 4" descr="Logos of funders listed in the text on this slide">
            <a:extLst>
              <a:ext uri="{FF2B5EF4-FFF2-40B4-BE49-F238E27FC236}">
                <a16:creationId xmlns:a16="http://schemas.microsoft.com/office/drawing/2014/main" id="{06AAF74E-D110-49C7-9B32-435593C74221}"/>
              </a:ext>
            </a:extLst>
          </p:cNvPr>
          <p:cNvGrpSpPr/>
          <p:nvPr/>
        </p:nvGrpSpPr>
        <p:grpSpPr>
          <a:xfrm>
            <a:off x="5375608" y="1494896"/>
            <a:ext cx="6610102" cy="4064075"/>
            <a:chOff x="5375608" y="1494896"/>
            <a:chExt cx="6610102" cy="4064075"/>
          </a:xfrm>
        </p:grpSpPr>
        <p:pic>
          <p:nvPicPr>
            <p:cNvPr id="11" name="Picture 11" descr="Text, letter&#10;&#10;Description automatically generated">
              <a:extLst>
                <a:ext uri="{FF2B5EF4-FFF2-40B4-BE49-F238E27FC236}">
                  <a16:creationId xmlns:a16="http://schemas.microsoft.com/office/drawing/2014/main" id="{51612DC1-D692-E25A-AA59-57CBE83AD72E}"/>
                </a:ext>
              </a:extLst>
            </p:cNvPr>
            <p:cNvPicPr>
              <a:picLocks noChangeAspect="1"/>
            </p:cNvPicPr>
            <p:nvPr/>
          </p:nvPicPr>
          <p:blipFill>
            <a:blip r:embed="rId3"/>
            <a:stretch>
              <a:fillRect/>
            </a:stretch>
          </p:blipFill>
          <p:spPr>
            <a:xfrm>
              <a:off x="8222748" y="1494896"/>
              <a:ext cx="3067552" cy="1074209"/>
            </a:xfrm>
            <a:prstGeom prst="rect">
              <a:avLst/>
            </a:prstGeom>
          </p:spPr>
        </p:pic>
        <p:pic>
          <p:nvPicPr>
            <p:cNvPr id="4" name="Picture 3" descr="Logos of research funders">
              <a:extLst>
                <a:ext uri="{FF2B5EF4-FFF2-40B4-BE49-F238E27FC236}">
                  <a16:creationId xmlns:a16="http://schemas.microsoft.com/office/drawing/2014/main" id="{F22B1546-CA56-4EBB-B113-0D8B27CAE8F3}"/>
                </a:ext>
              </a:extLst>
            </p:cNvPr>
            <p:cNvPicPr>
              <a:picLocks noChangeAspect="1"/>
            </p:cNvPicPr>
            <p:nvPr/>
          </p:nvPicPr>
          <p:blipFill rotWithShape="1">
            <a:blip r:embed="rId4"/>
            <a:srcRect b="1147"/>
            <a:stretch/>
          </p:blipFill>
          <p:spPr>
            <a:xfrm>
              <a:off x="5375608" y="2276928"/>
              <a:ext cx="6610102" cy="3282043"/>
            </a:xfrm>
            <a:prstGeom prst="rect">
              <a:avLst/>
            </a:prstGeom>
          </p:spPr>
        </p:pic>
      </p:grpSp>
      <p:sp>
        <p:nvSpPr>
          <p:cNvPr id="6" name="TextBox 5">
            <a:extLst>
              <a:ext uri="{FF2B5EF4-FFF2-40B4-BE49-F238E27FC236}">
                <a16:creationId xmlns:a16="http://schemas.microsoft.com/office/drawing/2014/main" id="{79DB0FFC-CB6C-904B-8E0A-25C87F422904}"/>
              </a:ext>
            </a:extLst>
          </p:cNvPr>
          <p:cNvSpPr txBox="1"/>
          <p:nvPr/>
        </p:nvSpPr>
        <p:spPr>
          <a:xfrm>
            <a:off x="5872320" y="6061547"/>
            <a:ext cx="6096000" cy="430887"/>
          </a:xfrm>
          <a:prstGeom prst="rect">
            <a:avLst/>
          </a:prstGeom>
          <a:noFill/>
        </p:spPr>
        <p:txBody>
          <a:bodyPr wrap="square">
            <a:spAutoFit/>
          </a:bodyPr>
          <a:lstStyle/>
          <a:p>
            <a:pPr lvl="0"/>
            <a:r>
              <a:rPr lang="en-US" sz="1100">
                <a:solidFill>
                  <a:prstClr val="black"/>
                </a:solidFill>
                <a:hlinkClick r:id="rId5"/>
              </a:rPr>
              <a:t>https://www.ukri.org/what-we-offer/supporting-healthy-research-and-innovation-culture/research-and-innovation-culture/joint-funders-group/</a:t>
            </a:r>
            <a:r>
              <a:rPr lang="en-US" sz="1100">
                <a:solidFill>
                  <a:prstClr val="black"/>
                </a:solidFill>
              </a:rPr>
              <a:t> </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55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A97A-FD5B-425A-9E15-5EABA03C9F83}"/>
              </a:ext>
            </a:extLst>
          </p:cNvPr>
          <p:cNvSpPr>
            <a:spLocks noGrp="1"/>
          </p:cNvSpPr>
          <p:nvPr>
            <p:ph type="title"/>
          </p:nvPr>
        </p:nvSpPr>
        <p:spPr>
          <a:xfrm>
            <a:off x="358625" y="176990"/>
            <a:ext cx="10515600" cy="1325563"/>
          </a:xfrm>
        </p:spPr>
        <p:txBody>
          <a:bodyPr/>
          <a:lstStyle/>
          <a:p>
            <a:r>
              <a:rPr lang="en-GB">
                <a:latin typeface="FoundrySterling-Book"/>
              </a:rPr>
              <a:t>Narrative CV: key features</a:t>
            </a:r>
          </a:p>
        </p:txBody>
      </p:sp>
      <p:sp>
        <p:nvSpPr>
          <p:cNvPr id="3" name="Content Placeholder 2">
            <a:extLst>
              <a:ext uri="{FF2B5EF4-FFF2-40B4-BE49-F238E27FC236}">
                <a16:creationId xmlns:a16="http://schemas.microsoft.com/office/drawing/2014/main" id="{C22A1A9A-8337-4778-883F-0E13C278ECCA}"/>
              </a:ext>
            </a:extLst>
          </p:cNvPr>
          <p:cNvSpPr>
            <a:spLocks noGrp="1"/>
          </p:cNvSpPr>
          <p:nvPr>
            <p:ph idx="1"/>
          </p:nvPr>
        </p:nvSpPr>
        <p:spPr>
          <a:xfrm>
            <a:off x="349277" y="1342083"/>
            <a:ext cx="11093515" cy="369332"/>
          </a:xfrm>
        </p:spPr>
        <p:txBody>
          <a:bodyPr>
            <a:normAutofit fontScale="92500" lnSpcReduction="10000"/>
          </a:bodyPr>
          <a:lstStyle/>
          <a:p>
            <a:pPr marL="0" indent="0">
              <a:buNone/>
            </a:pPr>
            <a:r>
              <a:rPr lang="en-GB" sz="2400"/>
              <a:t>Researchers </a:t>
            </a:r>
            <a:r>
              <a:rPr lang="en-GB" sz="2400">
                <a:latin typeface="FoundrySterling-Book" pitchFamily="2" charset="0"/>
              </a:rPr>
              <a:t>frame </a:t>
            </a:r>
            <a:r>
              <a:rPr lang="en-GB" sz="2400"/>
              <a:t>their contributions with </a:t>
            </a:r>
            <a:r>
              <a:rPr lang="en-GB" sz="2400">
                <a:latin typeface="FoundrySterling-Book" pitchFamily="2" charset="0"/>
              </a:rPr>
              <a:t>respect to how they have contributed to:</a:t>
            </a:r>
          </a:p>
          <a:p>
            <a:pPr marL="0" indent="0">
              <a:buNone/>
            </a:pPr>
            <a:endParaRPr lang="en-GB" sz="2400">
              <a:latin typeface="FoundrySterling-Book" pitchFamily="2" charset="0"/>
            </a:endParaRPr>
          </a:p>
          <a:p>
            <a:pPr marL="971550" lvl="1" indent="-514350">
              <a:buFont typeface="+mj-lt"/>
              <a:buAutoNum type="arabicPeriod"/>
            </a:pPr>
            <a:endParaRPr lang="en-GB" sz="2000"/>
          </a:p>
        </p:txBody>
      </p:sp>
      <p:pic>
        <p:nvPicPr>
          <p:cNvPr id="5" name="Picture 4" descr="the 4 modules of the R4R1 shown in blue, purple, red and orange quadrants to highlight that there are 4 sections. The content is described on the following slides.">
            <a:extLst>
              <a:ext uri="{FF2B5EF4-FFF2-40B4-BE49-F238E27FC236}">
                <a16:creationId xmlns:a16="http://schemas.microsoft.com/office/drawing/2014/main" id="{69D993C2-4024-4648-8CBD-AEAD1486E673}"/>
              </a:ext>
            </a:extLst>
          </p:cNvPr>
          <p:cNvPicPr>
            <a:picLocks noChangeAspect="1"/>
          </p:cNvPicPr>
          <p:nvPr/>
        </p:nvPicPr>
        <p:blipFill rotWithShape="1">
          <a:blip r:embed="rId3"/>
          <a:srcRect t="6490"/>
          <a:stretch/>
        </p:blipFill>
        <p:spPr>
          <a:xfrm>
            <a:off x="1749702" y="2633321"/>
            <a:ext cx="8292667" cy="3614959"/>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35311DA-C210-F948-B84F-E81ED80AB1FB}"/>
                  </a:ext>
                </a:extLst>
              </p14:cNvPr>
              <p14:cNvContentPartPr/>
              <p14:nvPr/>
            </p14:nvContentPartPr>
            <p14:xfrm rot="21189199" flipH="1" flipV="1">
              <a:off x="8308959" y="2263103"/>
              <a:ext cx="505172" cy="682560"/>
            </p14:xfrm>
          </p:contentPart>
        </mc:Choice>
        <mc:Fallback xmlns="">
          <p:pic>
            <p:nvPicPr>
              <p:cNvPr id="6" name="Ink 5">
                <a:extLst>
                  <a:ext uri="{FF2B5EF4-FFF2-40B4-BE49-F238E27FC236}">
                    <a16:creationId xmlns:a16="http://schemas.microsoft.com/office/drawing/2014/main" id="{C35311DA-C210-F948-B84F-E81ED80AB1FB}"/>
                  </a:ext>
                </a:extLst>
              </p:cNvPr>
              <p:cNvPicPr/>
              <p:nvPr/>
            </p:nvPicPr>
            <p:blipFill>
              <a:blip r:embed="rId5"/>
              <a:stretch>
                <a:fillRect/>
              </a:stretch>
            </p:blipFill>
            <p:spPr>
              <a:xfrm rot="21189199" flipH="1" flipV="1">
                <a:off x="8290956" y="2245122"/>
                <a:ext cx="540818" cy="71816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586314C-85B0-594E-B786-F1C2A431D047}"/>
                  </a:ext>
                </a:extLst>
              </p14:cNvPr>
              <p14:cNvContentPartPr/>
              <p14:nvPr/>
            </p14:nvContentPartPr>
            <p14:xfrm rot="21189199" flipV="1">
              <a:off x="3137365" y="2254173"/>
              <a:ext cx="355194" cy="680020"/>
            </p14:xfrm>
          </p:contentPart>
        </mc:Choice>
        <mc:Fallback xmlns="">
          <p:pic>
            <p:nvPicPr>
              <p:cNvPr id="7" name="Ink 6">
                <a:extLst>
                  <a:ext uri="{FF2B5EF4-FFF2-40B4-BE49-F238E27FC236}">
                    <a16:creationId xmlns:a16="http://schemas.microsoft.com/office/drawing/2014/main" id="{7586314C-85B0-594E-B786-F1C2A431D047}"/>
                  </a:ext>
                </a:extLst>
              </p:cNvPr>
              <p:cNvPicPr/>
              <p:nvPr/>
            </p:nvPicPr>
            <p:blipFill>
              <a:blip r:embed="rId7"/>
              <a:stretch>
                <a:fillRect/>
              </a:stretch>
            </p:blipFill>
            <p:spPr>
              <a:xfrm rot="21189199" flipV="1">
                <a:off x="3119390" y="2236183"/>
                <a:ext cx="390785" cy="71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8992FAC-208C-FF49-8A01-425A20056A18}"/>
                  </a:ext>
                </a:extLst>
              </p14:cNvPr>
              <p14:cNvContentPartPr/>
              <p14:nvPr/>
            </p14:nvContentPartPr>
            <p14:xfrm rot="15092062" flipV="1">
              <a:off x="8949376" y="5347728"/>
              <a:ext cx="305782" cy="595026"/>
            </p14:xfrm>
          </p:contentPart>
        </mc:Choice>
        <mc:Fallback xmlns="">
          <p:pic>
            <p:nvPicPr>
              <p:cNvPr id="8" name="Ink 7">
                <a:extLst>
                  <a:ext uri="{FF2B5EF4-FFF2-40B4-BE49-F238E27FC236}">
                    <a16:creationId xmlns:a16="http://schemas.microsoft.com/office/drawing/2014/main" id="{A8992FAC-208C-FF49-8A01-425A20056A18}"/>
                  </a:ext>
                </a:extLst>
              </p:cNvPr>
              <p:cNvPicPr/>
              <p:nvPr/>
            </p:nvPicPr>
            <p:blipFill>
              <a:blip r:embed="rId9"/>
              <a:stretch>
                <a:fillRect/>
              </a:stretch>
            </p:blipFill>
            <p:spPr>
              <a:xfrm rot="15092062" flipV="1">
                <a:off x="8931389" y="5329741"/>
                <a:ext cx="341397" cy="63064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0901C87-88B3-E143-9168-F5F61B33A57C}"/>
                  </a:ext>
                </a:extLst>
              </p14:cNvPr>
              <p14:cNvContentPartPr/>
              <p14:nvPr/>
            </p14:nvContentPartPr>
            <p14:xfrm rot="7328983" flipH="1" flipV="1">
              <a:off x="3049721" y="5477854"/>
              <a:ext cx="256257" cy="623206"/>
            </p14:xfrm>
          </p:contentPart>
        </mc:Choice>
        <mc:Fallback xmlns="">
          <p:pic>
            <p:nvPicPr>
              <p:cNvPr id="9" name="Ink 8">
                <a:extLst>
                  <a:ext uri="{FF2B5EF4-FFF2-40B4-BE49-F238E27FC236}">
                    <a16:creationId xmlns:a16="http://schemas.microsoft.com/office/drawing/2014/main" id="{A0901C87-88B3-E143-9168-F5F61B33A57C}"/>
                  </a:ext>
                </a:extLst>
              </p:cNvPr>
              <p:cNvPicPr/>
              <p:nvPr/>
            </p:nvPicPr>
            <p:blipFill>
              <a:blip r:embed="rId11"/>
              <a:stretch>
                <a:fillRect/>
              </a:stretch>
            </p:blipFill>
            <p:spPr>
              <a:xfrm rot="7328983" flipH="1" flipV="1">
                <a:off x="3031725" y="5459863"/>
                <a:ext cx="291888" cy="658828"/>
              </a:xfrm>
              <a:prstGeom prst="rect">
                <a:avLst/>
              </a:prstGeom>
            </p:spPr>
          </p:pic>
        </mc:Fallback>
      </mc:AlternateContent>
      <p:sp>
        <p:nvSpPr>
          <p:cNvPr id="10" name="TextBox 9">
            <a:extLst>
              <a:ext uri="{FF2B5EF4-FFF2-40B4-BE49-F238E27FC236}">
                <a16:creationId xmlns:a16="http://schemas.microsoft.com/office/drawing/2014/main" id="{BFDDF754-E708-C641-9E65-7205625181E7}"/>
              </a:ext>
            </a:extLst>
          </p:cNvPr>
          <p:cNvSpPr txBox="1"/>
          <p:nvPr/>
        </p:nvSpPr>
        <p:spPr>
          <a:xfrm>
            <a:off x="1814648" y="1915226"/>
            <a:ext cx="6096000"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1. The generation of knowledge</a:t>
            </a:r>
          </a:p>
        </p:txBody>
      </p:sp>
      <p:sp>
        <p:nvSpPr>
          <p:cNvPr id="12" name="TextBox 11">
            <a:extLst>
              <a:ext uri="{FF2B5EF4-FFF2-40B4-BE49-F238E27FC236}">
                <a16:creationId xmlns:a16="http://schemas.microsoft.com/office/drawing/2014/main" id="{EEFE5CCB-DA09-B64E-8EBA-511BD8C1DF9B}"/>
              </a:ext>
            </a:extLst>
          </p:cNvPr>
          <p:cNvSpPr txBox="1"/>
          <p:nvPr/>
        </p:nvSpPr>
        <p:spPr>
          <a:xfrm>
            <a:off x="2982209" y="5863925"/>
            <a:ext cx="4367324"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2. The development of individuals</a:t>
            </a:r>
          </a:p>
        </p:txBody>
      </p:sp>
      <p:sp>
        <p:nvSpPr>
          <p:cNvPr id="14" name="TextBox 13">
            <a:extLst>
              <a:ext uri="{FF2B5EF4-FFF2-40B4-BE49-F238E27FC236}">
                <a16:creationId xmlns:a16="http://schemas.microsoft.com/office/drawing/2014/main" id="{235DCCCC-4EBF-A14C-9146-115E6CEEAF18}"/>
              </a:ext>
            </a:extLst>
          </p:cNvPr>
          <p:cNvSpPr txBox="1"/>
          <p:nvPr/>
        </p:nvSpPr>
        <p:spPr>
          <a:xfrm>
            <a:off x="5900869" y="1904941"/>
            <a:ext cx="6096000"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3. The wider research community</a:t>
            </a:r>
          </a:p>
        </p:txBody>
      </p:sp>
      <p:sp>
        <p:nvSpPr>
          <p:cNvPr id="16" name="TextBox 15">
            <a:extLst>
              <a:ext uri="{FF2B5EF4-FFF2-40B4-BE49-F238E27FC236}">
                <a16:creationId xmlns:a16="http://schemas.microsoft.com/office/drawing/2014/main" id="{60A228D6-D6B9-254E-B140-84479A5DB844}"/>
              </a:ext>
            </a:extLst>
          </p:cNvPr>
          <p:cNvSpPr txBox="1"/>
          <p:nvPr/>
        </p:nvSpPr>
        <p:spPr>
          <a:xfrm>
            <a:off x="6866057" y="5863925"/>
            <a:ext cx="2717835"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FoundrySterling-Book" pitchFamily="2" charset="0"/>
                <a:ea typeface="+mn-ea"/>
                <a:cs typeface="+mn-cs"/>
              </a:rPr>
              <a:t>4. Broader society</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C1D3B53-81D1-45EE-94EA-A4FDCE2246EA}"/>
              </a:ext>
            </a:extLst>
          </p:cNvPr>
          <p:cNvSpPr txBox="1"/>
          <p:nvPr/>
        </p:nvSpPr>
        <p:spPr>
          <a:xfrm>
            <a:off x="3889248" y="6533885"/>
            <a:ext cx="9053762" cy="261610"/>
          </a:xfrm>
          <a:prstGeom prst="rect">
            <a:avLst/>
          </a:prstGeom>
          <a:noFill/>
        </p:spPr>
        <p:txBody>
          <a:bodyPr wrap="square" rtlCol="0">
            <a:spAutoFit/>
          </a:bodyPr>
          <a:lstStyle/>
          <a:p>
            <a:r>
              <a:rPr lang="en-GB" sz="1100">
                <a:hlinkClick r:id="rId12"/>
              </a:rPr>
              <a:t>https://www.ukri.org/apply-for-funding/improving-your-funding-experience/introducing-a-better-way-for-you-to-evidence-your-contributions/</a:t>
            </a:r>
            <a:r>
              <a:rPr lang="en-GB" sz="1100"/>
              <a:t> </a:t>
            </a:r>
          </a:p>
        </p:txBody>
      </p:sp>
    </p:spTree>
    <p:extLst>
      <p:ext uri="{BB962C8B-B14F-4D97-AF65-F5344CB8AC3E}">
        <p14:creationId xmlns:p14="http://schemas.microsoft.com/office/powerpoint/2010/main" val="30367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1BE52-4299-4FEB-A360-1374F10E0A28}"/>
              </a:ext>
            </a:extLst>
          </p:cNvPr>
          <p:cNvSpPr>
            <a:spLocks noGrp="1"/>
          </p:cNvSpPr>
          <p:nvPr>
            <p:ph type="title"/>
          </p:nvPr>
        </p:nvSpPr>
        <p:spPr>
          <a:xfrm>
            <a:off x="838200" y="176214"/>
            <a:ext cx="10515600" cy="1481188"/>
          </a:xfrm>
        </p:spPr>
        <p:txBody>
          <a:bodyPr>
            <a:normAutofit/>
          </a:bodyPr>
          <a:lstStyle/>
          <a:p>
            <a:r>
              <a:rPr lang="en-GB">
                <a:latin typeface="FoundrySterling-Book"/>
              </a:rPr>
              <a:t>Where should I start? </a:t>
            </a:r>
          </a:p>
        </p:txBody>
      </p:sp>
      <p:sp>
        <p:nvSpPr>
          <p:cNvPr id="3" name="Content Placeholder 2">
            <a:extLst>
              <a:ext uri="{FF2B5EF4-FFF2-40B4-BE49-F238E27FC236}">
                <a16:creationId xmlns:a16="http://schemas.microsoft.com/office/drawing/2014/main" id="{30A1C654-5C16-4429-A325-0BD2A1EE8274}"/>
              </a:ext>
            </a:extLst>
          </p:cNvPr>
          <p:cNvSpPr>
            <a:spLocks noGrp="1"/>
          </p:cNvSpPr>
          <p:nvPr>
            <p:ph idx="1"/>
          </p:nvPr>
        </p:nvSpPr>
        <p:spPr>
          <a:xfrm>
            <a:off x="838200" y="1510244"/>
            <a:ext cx="5113421" cy="4272681"/>
          </a:xfrm>
        </p:spPr>
        <p:txBody>
          <a:bodyPr vert="horz" lIns="91440" tIns="45720" rIns="91440" bIns="45720" rtlCol="0">
            <a:normAutofit lnSpcReduction="10000"/>
          </a:bodyPr>
          <a:lstStyle/>
          <a:p>
            <a:endParaRPr lang="en-GB" sz="2400"/>
          </a:p>
          <a:p>
            <a:r>
              <a:rPr lang="en-GB" sz="2400">
                <a:latin typeface="FoundrySterling-Book"/>
              </a:rPr>
              <a:t>Check the funder instructions and template</a:t>
            </a:r>
          </a:p>
          <a:p>
            <a:r>
              <a:rPr lang="en-GB" sz="2400">
                <a:latin typeface="FoundrySterling-Book"/>
              </a:rPr>
              <a:t>Use the </a:t>
            </a:r>
            <a:r>
              <a:rPr lang="en-GB" sz="2400">
                <a:latin typeface="FoundrySterling-Book"/>
                <a:hlinkClick r:id="rId3"/>
              </a:rPr>
              <a:t>Guide</a:t>
            </a:r>
            <a:r>
              <a:rPr lang="en-GB" sz="2400">
                <a:latin typeface="FoundrySterling-Book"/>
              </a:rPr>
              <a:t> developed with research support professionals in Oxford</a:t>
            </a:r>
          </a:p>
          <a:p>
            <a:r>
              <a:rPr lang="en-GB" sz="2400">
                <a:latin typeface="FoundrySterling-Book"/>
                <a:cs typeface="Calibri"/>
              </a:rPr>
              <a:t>As a rough guide, aim for the CV to be under 1,000 words</a:t>
            </a:r>
          </a:p>
          <a:p>
            <a:endParaRPr lang="en-GB" sz="2400"/>
          </a:p>
          <a:p>
            <a:r>
              <a:rPr lang="en-GB" sz="2400">
                <a:latin typeface="FoundrySterling-Book"/>
              </a:rPr>
              <a:t>Allow time: it will take a day or more to write your narrative CV for the first time</a:t>
            </a:r>
            <a:endParaRPr lang="en-GB" sz="2400"/>
          </a:p>
        </p:txBody>
      </p:sp>
      <p:pic>
        <p:nvPicPr>
          <p:cNvPr id="7" name="Picture 4" descr="Different coloured question marks">
            <a:extLst>
              <a:ext uri="{FF2B5EF4-FFF2-40B4-BE49-F238E27FC236}">
                <a16:creationId xmlns:a16="http://schemas.microsoft.com/office/drawing/2014/main" id="{91138B7F-06FD-1048-BB8B-E7EC92A31975}"/>
              </a:ext>
            </a:extLst>
          </p:cNvPr>
          <p:cNvPicPr>
            <a:picLocks noChangeAspect="1"/>
          </p:cNvPicPr>
          <p:nvPr/>
        </p:nvPicPr>
        <p:blipFill rotWithShape="1">
          <a:blip r:embed="rId4"/>
          <a:srcRect l="9229" r="9640" b="2"/>
          <a:stretch/>
        </p:blipFill>
        <p:spPr>
          <a:xfrm>
            <a:off x="6514715" y="1833616"/>
            <a:ext cx="5272219" cy="3655313"/>
          </a:xfrm>
          <a:prstGeom prst="rect">
            <a:avLst/>
          </a:prstGeom>
        </p:spPr>
      </p:pic>
    </p:spTree>
    <p:extLst>
      <p:ext uri="{BB962C8B-B14F-4D97-AF65-F5344CB8AC3E}">
        <p14:creationId xmlns:p14="http://schemas.microsoft.com/office/powerpoint/2010/main" val="185248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0C9-ACD9-4BD6-89D2-8E9A2133687E}"/>
              </a:ext>
            </a:extLst>
          </p:cNvPr>
          <p:cNvSpPr>
            <a:spLocks noGrp="1"/>
          </p:cNvSpPr>
          <p:nvPr>
            <p:ph type="title"/>
          </p:nvPr>
        </p:nvSpPr>
        <p:spPr/>
        <p:txBody>
          <a:bodyPr/>
          <a:lstStyle/>
          <a:p>
            <a:r>
              <a:rPr lang="en-GB">
                <a:latin typeface="FoundrySterling-Book" pitchFamily="2" charset="0"/>
              </a:rPr>
              <a:t>Principles for writing a Narrative CV</a:t>
            </a:r>
          </a:p>
        </p:txBody>
      </p:sp>
      <p:sp>
        <p:nvSpPr>
          <p:cNvPr id="3" name="Content Placeholder 2">
            <a:extLst>
              <a:ext uri="{FF2B5EF4-FFF2-40B4-BE49-F238E27FC236}">
                <a16:creationId xmlns:a16="http://schemas.microsoft.com/office/drawing/2014/main" id="{F7B4C92C-17E7-46EE-AB81-FE42E662B29F}"/>
              </a:ext>
            </a:extLst>
          </p:cNvPr>
          <p:cNvSpPr>
            <a:spLocks noGrp="1"/>
          </p:cNvSpPr>
          <p:nvPr>
            <p:ph idx="1"/>
          </p:nvPr>
        </p:nvSpPr>
        <p:spPr>
          <a:xfrm>
            <a:off x="838200" y="1825625"/>
            <a:ext cx="10515600" cy="2947097"/>
          </a:xfrm>
        </p:spPr>
        <p:txBody>
          <a:bodyPr/>
          <a:lstStyle/>
          <a:p>
            <a:r>
              <a:rPr lang="en-GB"/>
              <a:t>Be selective: quality over quantity</a:t>
            </a:r>
          </a:p>
          <a:p>
            <a:r>
              <a:rPr lang="en-GB"/>
              <a:t>Include evidence: describe outcomes</a:t>
            </a:r>
          </a:p>
          <a:p>
            <a:r>
              <a:rPr lang="en-GB"/>
              <a:t>Think broadly: use examples from beyond academia</a:t>
            </a:r>
          </a:p>
          <a:p>
            <a:r>
              <a:rPr lang="en-GB"/>
              <a:t>Your career context: what you did with the opportunities that were available to you</a:t>
            </a:r>
          </a:p>
          <a:p>
            <a:pPr marL="0" indent="0">
              <a:buNone/>
            </a:pPr>
            <a:endParaRPr lang="en-GB"/>
          </a:p>
        </p:txBody>
      </p:sp>
      <p:sp>
        <p:nvSpPr>
          <p:cNvPr id="4" name="TextBox 3">
            <a:extLst>
              <a:ext uri="{FF2B5EF4-FFF2-40B4-BE49-F238E27FC236}">
                <a16:creationId xmlns:a16="http://schemas.microsoft.com/office/drawing/2014/main" id="{485FCD33-0D41-4933-8680-90302E564471}"/>
              </a:ext>
            </a:extLst>
          </p:cNvPr>
          <p:cNvSpPr txBox="1"/>
          <p:nvPr/>
        </p:nvSpPr>
        <p:spPr>
          <a:xfrm>
            <a:off x="2272061" y="4647462"/>
            <a:ext cx="7647878" cy="1323439"/>
          </a:xfrm>
          <a:prstGeom prst="rect">
            <a:avLst/>
          </a:prstGeom>
          <a:solidFill>
            <a:schemeClr val="accent2">
              <a:lumMod val="40000"/>
              <a:lumOff val="60000"/>
            </a:schemeClr>
          </a:solidFill>
        </p:spPr>
        <p:txBody>
          <a:bodyPr wrap="square" rtlCol="0">
            <a:spAutoFit/>
          </a:bodyPr>
          <a:lstStyle/>
          <a:p>
            <a:r>
              <a:rPr lang="en-GB" sz="2000" b="1">
                <a:latin typeface="FOUNDRYSTERLING-BOOK" pitchFamily="2" charset="0"/>
              </a:rPr>
              <a:t>Early career?</a:t>
            </a:r>
          </a:p>
          <a:p>
            <a:pPr marL="285750" indent="-285750">
              <a:buFont typeface="Arial" panose="020B0604020202020204" pitchFamily="34" charset="0"/>
              <a:buChar char="•"/>
            </a:pPr>
            <a:r>
              <a:rPr lang="en-GB" sz="2000">
                <a:latin typeface="FoundrySterling-Book" pitchFamily="2" charset="0"/>
              </a:rPr>
              <a:t>Don’t worry!</a:t>
            </a:r>
          </a:p>
          <a:p>
            <a:pPr marL="285750" indent="-285750">
              <a:buFont typeface="Arial" panose="020B0604020202020204" pitchFamily="34" charset="0"/>
              <a:buChar char="•"/>
            </a:pPr>
            <a:r>
              <a:rPr lang="en-GB" sz="2000">
                <a:latin typeface="FoundrySterling-Book" pitchFamily="2" charset="0"/>
              </a:rPr>
              <a:t>Assessors will look at the CV as a whole and consider career stage</a:t>
            </a:r>
          </a:p>
          <a:p>
            <a:pPr marL="285750" indent="-285750">
              <a:buFont typeface="Arial" panose="020B0604020202020204" pitchFamily="34" charset="0"/>
              <a:buChar char="•"/>
            </a:pPr>
            <a:r>
              <a:rPr lang="en-GB" sz="2000">
                <a:latin typeface="FoundrySterling-Book" pitchFamily="2" charset="0"/>
              </a:rPr>
              <a:t>OK for sections to be empty or have few examples </a:t>
            </a:r>
          </a:p>
        </p:txBody>
      </p:sp>
    </p:spTree>
    <p:extLst>
      <p:ext uri="{BB962C8B-B14F-4D97-AF65-F5344CB8AC3E}">
        <p14:creationId xmlns:p14="http://schemas.microsoft.com/office/powerpoint/2010/main" val="333370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BF8FA948-E0F3-4F10-9DC6-04A5E8AC7CB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6" ma:contentTypeDescription="Create a new document." ma:contentTypeScope="" ma:versionID="5a66b4c61e6e6b7b5c0309e321124de5">
  <xsd:schema xmlns:xsd="http://www.w3.org/2001/XMLSchema" xmlns:xs="http://www.w3.org/2001/XMLSchema" xmlns:p="http://schemas.microsoft.com/office/2006/metadata/properties" xmlns:ns3="83c9eb58-c16a-4eef-9abf-4aeec758fe01" xmlns:ns4="cf0dfbcc-b360-4cf7-9bf5-370ba522dbe9" targetNamespace="http://schemas.microsoft.com/office/2006/metadata/properties" ma:root="true" ma:fieldsID="c2a217cf9436cba9103315c4a6754410" ns3:_="" ns4:_="">
    <xsd:import namespace="83c9eb58-c16a-4eef-9abf-4aeec758fe01"/>
    <xsd:import namespace="cf0dfbcc-b360-4cf7-9bf5-370ba522db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f0dfbcc-b360-4cf7-9bf5-370ba522db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122C75-3CF7-46D4-9EA5-B2BD44538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c9eb58-c16a-4eef-9abf-4aeec758fe01"/>
    <ds:schemaRef ds:uri="cf0dfbcc-b360-4cf7-9bf5-370ba522d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D83FA-0C38-4BA5-BF49-F1D5D076CA6C}">
  <ds:schemaRefs>
    <ds:schemaRef ds:uri="http://schemas.microsoft.com/office/2006/documentManagement/types"/>
    <ds:schemaRef ds:uri="http://www.w3.org/XML/1998/namespace"/>
    <ds:schemaRef ds:uri="cf0dfbcc-b360-4cf7-9bf5-370ba522dbe9"/>
    <ds:schemaRef ds:uri="http://schemas.openxmlformats.org/package/2006/metadata/core-properties"/>
    <ds:schemaRef ds:uri="http://purl.org/dc/elements/1.1/"/>
    <ds:schemaRef ds:uri="http://purl.org/dc/terms/"/>
    <ds:schemaRef ds:uri="http://purl.org/dc/dcmitype/"/>
    <ds:schemaRef ds:uri="http://schemas.microsoft.com/office/infopath/2007/PartnerControls"/>
    <ds:schemaRef ds:uri="83c9eb58-c16a-4eef-9abf-4aeec758fe01"/>
    <ds:schemaRef ds:uri="http://schemas.microsoft.com/office/2006/metadata/properties"/>
  </ds:schemaRefs>
</ds:datastoreItem>
</file>

<file path=customXml/itemProps3.xml><?xml version="1.0" encoding="utf-8"?>
<ds:datastoreItem xmlns:ds="http://schemas.openxmlformats.org/officeDocument/2006/customXml" ds:itemID="{85B54A2F-8AE7-461C-8419-D14DE32828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2612</Words>
  <Application>Microsoft Office PowerPoint</Application>
  <PresentationFormat>Widescreen</PresentationFormat>
  <Paragraphs>258</Paragraphs>
  <Slides>21</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Calibri Light</vt:lpstr>
      <vt:lpstr>FOUNDRYSTERLING-BOOK</vt:lpstr>
      <vt:lpstr>FOUNDRYSTERLING-BOOK</vt:lpstr>
      <vt:lpstr>PT Sans</vt:lpstr>
      <vt:lpstr>Segoe UI Historic</vt:lpstr>
      <vt:lpstr>Times New Roman</vt:lpstr>
      <vt:lpstr>Wingdings</vt:lpstr>
      <vt:lpstr>Office Theme</vt:lpstr>
      <vt:lpstr>Font and logo master</vt:lpstr>
      <vt:lpstr>1_Office Theme</vt:lpstr>
      <vt:lpstr>How to write narrative CVs  for funding applications  22 June 2023</vt:lpstr>
      <vt:lpstr>Today’s session</vt:lpstr>
      <vt:lpstr>Research quality is too often assessed based on narrowly set quantitative indicators </vt:lpstr>
      <vt:lpstr>PowerPoint Presentation</vt:lpstr>
      <vt:lpstr>Narrative CV: diversifying what we value</vt:lpstr>
      <vt:lpstr>Which funders?</vt:lpstr>
      <vt:lpstr>Narrative CV: key features</vt:lpstr>
      <vt:lpstr>Where should I start? </vt:lpstr>
      <vt:lpstr>Principles for writing a Narrative CV</vt:lpstr>
      <vt:lpstr>Module 1: generation of new ideas, tools, methodologies or knowledge </vt:lpstr>
      <vt:lpstr>Evidence, not lists</vt:lpstr>
      <vt:lpstr>Module 2: development of others and maintenance of effective working relationships</vt:lpstr>
      <vt:lpstr>Module 3: wider research and innovation community </vt:lpstr>
      <vt:lpstr>Module 4: broader research/innovation-users and audiences and towards wider societal benefit</vt:lpstr>
      <vt:lpstr>Optional section: Additions</vt:lpstr>
      <vt:lpstr>Example structure</vt:lpstr>
      <vt:lpstr>Writing a Narrative CV: step by step</vt:lpstr>
      <vt:lpstr>Team CVs – principles</vt:lpstr>
      <vt:lpstr>FAQ</vt:lpstr>
      <vt:lpstr>Resources</vt:lpstr>
      <vt:lpstr>Questions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narrative CVs for funding applications  For research support staff, 15 June 2023</dc:title>
  <dc:creator>Mary Muers</dc:creator>
  <cp:lastModifiedBy>Louie Fooks</cp:lastModifiedBy>
  <cp:revision>2</cp:revision>
  <dcterms:created xsi:type="dcterms:W3CDTF">2023-06-09T09:33:54Z</dcterms:created>
  <dcterms:modified xsi:type="dcterms:W3CDTF">2023-07-20T14:03:23Z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