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CCFFFF"/>
    <a:srgbClr val="CCECFF"/>
    <a:srgbClr val="FF9999"/>
    <a:srgbClr val="FFCC00"/>
    <a:srgbClr val="CCFFCC"/>
    <a:srgbClr val="66FFCC"/>
    <a:srgbClr val="A2E9F0"/>
    <a:srgbClr val="FCC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45" autoAdjust="0"/>
    <p:restoredTop sz="96374" autoAdjust="0"/>
  </p:normalViewPr>
  <p:slideViewPr>
    <p:cSldViewPr snapToGrid="0">
      <p:cViewPr varScale="1">
        <p:scale>
          <a:sx n="76" d="100"/>
          <a:sy n="76" d="100"/>
        </p:scale>
        <p:origin x="6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CED0E-A98C-4FD0-ADC9-0B9DDAFF7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63CE94-C05F-498F-AFE9-0836C05CD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76AA4-3C17-48BE-A926-22A34E81E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95649-BD46-4461-95B9-4E5CE988A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B0A5-7C11-4099-8482-456BEE8B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96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A3375-FEC1-4752-A86E-2258B0968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E617B6-5FDA-4358-A9A6-67EEDA6D4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73F87-A874-4EF6-9FF6-4EBB35786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ACBC3-553B-4F88-9FA0-14F955B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CA769-467E-4787-B1EA-51657E578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231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4D2B96-E8E4-43F6-9931-054B25788B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0648F5-F1C6-49D9-9094-9016E400B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02916-7A0A-4B9A-B454-CE310A7C5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3BE87-9651-4510-9995-49B6E7F12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6C5A1-BF51-4820-BD27-EF148A3CC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99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EDA4B-2E5F-487A-B0D1-AFB95EADD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B27E0-37AD-4679-B946-E542E2043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FAA57-368B-407A-B50D-9FDC2D42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5DB15-C290-4653-8DA7-D698289D7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F2E03-1CE6-4931-B440-7A7FCE60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09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58FA0-136B-4148-8AE9-63762C386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525AF-DB52-4E1C-B4C2-37552EB71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62BB-8BF4-44E3-A67B-3543EB9AD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C3CDF-A880-4D71-B5E7-8F3A03277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487C9-59CC-49EA-B451-100B0E90F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62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7C8E8-ADF6-4FD7-B24C-BA2D6E98E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B6702-A1BC-4431-AD71-0065B85AD8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FC78C4-2507-4095-87D1-8DF065383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76299B-075F-472B-9B81-46374AE97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31CA2-0573-4FA5-BFE6-487064DD0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81D84-BAF6-4058-8671-071BF1EB8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51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94BE2-94C3-46AB-8954-6571577A1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5DFC7D-F6D3-461B-B2A0-CC09272FD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ADB2DF-4F66-4C80-9D2E-D56EA009C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FA5262-00C0-4702-95AF-3262789B0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B80DE5-6A08-4669-BD36-D74BFD733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7FD167-79F5-4A68-BF72-87CE4E87B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DC3DD9-B434-4A8C-963C-48C8E4D17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BDDAFF-C84E-40F5-9F78-13709D145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0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3CD45-AE43-4327-ADCC-4CA990867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754C31-8C9F-436A-BD48-8E8F6C91D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C65CD9-45D3-4398-B0A0-82ECD0AA6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2E2B68-3336-4C2C-BDB1-F19B54F3B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74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38951A-0406-4C6F-8535-05D657F3D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E73CAC-9299-4F6B-B87E-410F9D0F2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06DD5-BF71-450F-80A8-6F1343770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00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1158-627B-4489-B9A5-4DD2F25C3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7D83F-47C6-456D-9795-BD34D0534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E329F-FAF8-40C0-8B41-CA41B7CA0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B4122D-2129-452C-8422-345316259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E53A0-83CC-43F2-9D1C-A28A98DA0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7662D-F006-4537-9A30-D2EBB037B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09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919D1-35DC-4A7C-A4FE-FCBAE9863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EC70-CD48-4A34-AA2F-C15D0F0120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A4CE74-BE77-4323-A5D9-0D3A8DE27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DAE8A9-DF08-4228-A12A-A225DF945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AE134-D08F-4045-8894-E428284B0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14F8C-ACCB-4EDD-A845-4EF56FAC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9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EB49FB-DD08-411D-9195-D5F67A41C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C4D6A-30F4-42D6-97D7-AE1D36C66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43B75-97F3-49A5-B8E1-50C0DC143F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B5C12-77B5-4F41-A6CE-C74AD7037191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A9411-4FEF-4151-BE68-79E6F0E287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D0245-B055-46C7-83BC-8251FCBB54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72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F7C9BDB-1CFB-411F-AAB4-4A0E72875D00}"/>
              </a:ext>
            </a:extLst>
          </p:cNvPr>
          <p:cNvSpPr/>
          <p:nvPr/>
        </p:nvSpPr>
        <p:spPr>
          <a:xfrm>
            <a:off x="94727" y="1137929"/>
            <a:ext cx="3315330" cy="28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00" dirty="0"/>
              <a:t>Research, Governance, Ethics &amp; Assurance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BBD4F38D-B7A3-4542-9C64-266BE69E26C1}"/>
              </a:ext>
            </a:extLst>
          </p:cNvPr>
          <p:cNvSpPr/>
          <p:nvPr/>
        </p:nvSpPr>
        <p:spPr>
          <a:xfrm>
            <a:off x="-5158" y="1372606"/>
            <a:ext cx="23212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latin typeface="Calibri" panose="020F0502020204030204" pitchFamily="34" charset="0"/>
                <a:cs typeface="Calibri" panose="020F0502020204030204" pitchFamily="34" charset="0"/>
              </a:rPr>
              <a:t>Last Updated </a:t>
            </a:r>
            <a:fld id="{CBA4C9E2-F097-41C0-A1C3-E453BD4F099C}" type="datetime4">
              <a:rPr lang="en-GB" sz="1200" b="1" smtClean="0">
                <a:latin typeface="Calibri" panose="020F0502020204030204" pitchFamily="34" charset="0"/>
                <a:cs typeface="Calibri" panose="020F0502020204030204" pitchFamily="34" charset="0"/>
              </a:rPr>
              <a:t>18 August 2025</a:t>
            </a:fld>
            <a:endParaRPr lang="en-GB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C479A88-CB0F-47A2-A0BD-4B4D0F220BD0}"/>
              </a:ext>
            </a:extLst>
          </p:cNvPr>
          <p:cNvSpPr/>
          <p:nvPr/>
        </p:nvSpPr>
        <p:spPr>
          <a:xfrm>
            <a:off x="3308226" y="1556584"/>
            <a:ext cx="1198204" cy="558329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Director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Ferdousi Chowdhury 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53C9E2CE-F524-41B5-B335-3328D293B72B}"/>
              </a:ext>
            </a:extLst>
          </p:cNvPr>
          <p:cNvCxnSpPr>
            <a:cxnSpLocks/>
          </p:cNvCxnSpPr>
          <p:nvPr/>
        </p:nvCxnSpPr>
        <p:spPr>
          <a:xfrm>
            <a:off x="81563" y="3199337"/>
            <a:ext cx="19185" cy="16676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4" name="Rectangle: Rounded Corners 253">
            <a:extLst>
              <a:ext uri="{FF2B5EF4-FFF2-40B4-BE49-F238E27FC236}">
                <a16:creationId xmlns:a16="http://schemas.microsoft.com/office/drawing/2014/main" id="{8374888C-3B9F-4BA0-A83E-0B6DEC884A6F}"/>
              </a:ext>
            </a:extLst>
          </p:cNvPr>
          <p:cNvSpPr/>
          <p:nvPr/>
        </p:nvSpPr>
        <p:spPr>
          <a:xfrm>
            <a:off x="4367488" y="607641"/>
            <a:ext cx="1357592" cy="638633"/>
          </a:xfrm>
          <a:prstGeom prst="roundRect">
            <a:avLst>
              <a:gd name="adj" fmla="val 10000"/>
            </a:avLst>
          </a:prstGeom>
          <a:solidFill>
            <a:srgbClr val="7798D3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Interim Director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Tanita Casci</a:t>
            </a:r>
            <a:br>
              <a:rPr lang="en-GB" sz="1000" b="1" dirty="0">
                <a:solidFill>
                  <a:schemeClr val="tx1"/>
                </a:solidFill>
              </a:rPr>
            </a:br>
            <a:endParaRPr lang="en-GB" sz="1000" b="1" dirty="0">
              <a:solidFill>
                <a:schemeClr val="tx1"/>
              </a:solidFill>
            </a:endParaRPr>
          </a:p>
          <a:p>
            <a:pPr algn="ctr"/>
            <a:endParaRPr lang="en-GB" sz="1000" b="1" dirty="0">
              <a:solidFill>
                <a:schemeClr val="tx1"/>
              </a:solidFill>
            </a:endParaRPr>
          </a:p>
        </p:txBody>
      </p: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39AE2417-C1D4-4DC9-BE39-F98A743282EE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3907328" y="1440485"/>
            <a:ext cx="0" cy="1160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6" name="Rectangle: Rounded Corners 255">
            <a:extLst>
              <a:ext uri="{FF2B5EF4-FFF2-40B4-BE49-F238E27FC236}">
                <a16:creationId xmlns:a16="http://schemas.microsoft.com/office/drawing/2014/main" id="{A20375BF-016B-41CC-8C30-6A6DE458DEB7}"/>
              </a:ext>
            </a:extLst>
          </p:cNvPr>
          <p:cNvSpPr/>
          <p:nvPr/>
        </p:nvSpPr>
        <p:spPr>
          <a:xfrm>
            <a:off x="4738487" y="1556584"/>
            <a:ext cx="2666392" cy="540655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Head of Administration and Finance</a:t>
            </a:r>
          </a:p>
          <a:p>
            <a:pPr algn="ctr"/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Richard Somerville</a:t>
            </a:r>
            <a:br>
              <a:rPr lang="en-GB" sz="1000" b="1" dirty="0">
                <a:solidFill>
                  <a:schemeClr val="bg2">
                    <a:lumMod val="75000"/>
                  </a:schemeClr>
                </a:solidFill>
              </a:rPr>
            </a:br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57" name="Rectangle: Rounded Corners 256">
            <a:extLst>
              <a:ext uri="{FF2B5EF4-FFF2-40B4-BE49-F238E27FC236}">
                <a16:creationId xmlns:a16="http://schemas.microsoft.com/office/drawing/2014/main" id="{00EB42BB-5E62-4B07-8B2C-7FE9D2094647}"/>
              </a:ext>
            </a:extLst>
          </p:cNvPr>
          <p:cNvSpPr/>
          <p:nvPr/>
        </p:nvSpPr>
        <p:spPr>
          <a:xfrm>
            <a:off x="7538220" y="1506230"/>
            <a:ext cx="2751567" cy="641041"/>
          </a:xfrm>
          <a:prstGeom prst="roundRect">
            <a:avLst>
              <a:gd name="adj" fmla="val 10000"/>
            </a:avLst>
          </a:prstGeom>
          <a:solidFill>
            <a:srgbClr val="FFFFCC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Senior Administrator and EA to the Interim Director of RS and the Deputy Registrar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bg2">
                    <a:lumMod val="75000"/>
                  </a:schemeClr>
                </a:solidFill>
              </a:rPr>
              <a:t>Emily</a:t>
            </a:r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1000" dirty="0">
                <a:solidFill>
                  <a:schemeClr val="bg2">
                    <a:lumMod val="75000"/>
                  </a:schemeClr>
                </a:solidFill>
              </a:rPr>
              <a:t>Dyer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5AD361B9-416B-46EE-B3C2-09E13028ED78}"/>
              </a:ext>
            </a:extLst>
          </p:cNvPr>
          <p:cNvCxnSpPr>
            <a:cxnSpLocks/>
          </p:cNvCxnSpPr>
          <p:nvPr/>
        </p:nvCxnSpPr>
        <p:spPr>
          <a:xfrm flipV="1">
            <a:off x="3899484" y="1449092"/>
            <a:ext cx="2172199" cy="660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846B6932-409C-4AB4-B421-827259D0AE8E}"/>
              </a:ext>
            </a:extLst>
          </p:cNvPr>
          <p:cNvCxnSpPr>
            <a:cxnSpLocks/>
            <a:stCxn id="256" idx="3"/>
            <a:endCxn id="257" idx="1"/>
          </p:cNvCxnSpPr>
          <p:nvPr/>
        </p:nvCxnSpPr>
        <p:spPr>
          <a:xfrm flipV="1">
            <a:off x="7404879" y="1826751"/>
            <a:ext cx="133341" cy="16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A056469C-7A06-456A-A5A9-89F46DFB209A}"/>
              </a:ext>
            </a:extLst>
          </p:cNvPr>
          <p:cNvSpPr/>
          <p:nvPr/>
        </p:nvSpPr>
        <p:spPr>
          <a:xfrm>
            <a:off x="442028" y="2257972"/>
            <a:ext cx="1235615" cy="441336"/>
          </a:xfrm>
          <a:prstGeom prst="roundRect">
            <a:avLst>
              <a:gd name="adj" fmla="val 10000"/>
            </a:avLst>
          </a:prstGeom>
          <a:solidFill>
            <a:srgbClr val="FF9999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Assistant Director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Nicholas Connor</a:t>
            </a:r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14B57203-8B86-4745-A3BE-5A1DC8B3686B}"/>
              </a:ext>
            </a:extLst>
          </p:cNvPr>
          <p:cNvSpPr/>
          <p:nvPr/>
        </p:nvSpPr>
        <p:spPr>
          <a:xfrm>
            <a:off x="164104" y="3250413"/>
            <a:ext cx="1269486" cy="673444"/>
          </a:xfrm>
          <a:prstGeom prst="roundRect">
            <a:avLst>
              <a:gd name="adj" fmla="val 10000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Research Ethics Manager</a:t>
            </a:r>
            <a:r>
              <a:rPr lang="en-GB" sz="1000" dirty="0">
                <a:solidFill>
                  <a:schemeClr val="tx1"/>
                </a:solidFill>
                <a:cs typeface="Calibri"/>
              </a:rPr>
              <a:t> </a:t>
            </a:r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Helen </a:t>
            </a:r>
            <a:r>
              <a:rPr lang="en-GB" sz="1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Barnby</a:t>
            </a:r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-Porritt</a:t>
            </a:r>
            <a:endParaRPr lang="en-GB" sz="10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15FB8B54-9E31-4C34-98EB-846B2E7E61B0}"/>
              </a:ext>
            </a:extLst>
          </p:cNvPr>
          <p:cNvSpPr/>
          <p:nvPr/>
        </p:nvSpPr>
        <p:spPr>
          <a:xfrm>
            <a:off x="1480994" y="3304522"/>
            <a:ext cx="1039849" cy="565226"/>
          </a:xfrm>
          <a:prstGeom prst="roundRect">
            <a:avLst>
              <a:gd name="adj" fmla="val 10000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Research Ethics Administrator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cs typeface="Calibri"/>
              </a:rPr>
              <a:t>Leah Butts</a:t>
            </a:r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B151F344-0596-482E-9291-4607B1C3EF77}"/>
              </a:ext>
            </a:extLst>
          </p:cNvPr>
          <p:cNvCxnSpPr>
            <a:cxnSpLocks/>
            <a:stCxn id="114" idx="1"/>
          </p:cNvCxnSpPr>
          <p:nvPr/>
        </p:nvCxnSpPr>
        <p:spPr>
          <a:xfrm flipH="1">
            <a:off x="80299" y="3587135"/>
            <a:ext cx="8380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D724CCEA-F752-4A02-8316-603BF4F511DC}"/>
              </a:ext>
            </a:extLst>
          </p:cNvPr>
          <p:cNvSpPr/>
          <p:nvPr/>
        </p:nvSpPr>
        <p:spPr>
          <a:xfrm>
            <a:off x="162241" y="3947791"/>
            <a:ext cx="1263682" cy="532619"/>
          </a:xfrm>
          <a:prstGeom prst="roundRect">
            <a:avLst>
              <a:gd name="adj" fmla="val 10000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Research Ethics Manager </a:t>
            </a:r>
            <a:endParaRPr lang="en-GB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Lauren Morry</a:t>
            </a:r>
            <a:endParaRPr lang="en-GB" sz="10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	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63C8778B-B701-44B5-9435-05142BBC47F5}"/>
              </a:ext>
            </a:extLst>
          </p:cNvPr>
          <p:cNvSpPr/>
          <p:nvPr/>
        </p:nvSpPr>
        <p:spPr>
          <a:xfrm>
            <a:off x="1478960" y="3924827"/>
            <a:ext cx="1041883" cy="578545"/>
          </a:xfrm>
          <a:prstGeom prst="roundRect">
            <a:avLst>
              <a:gd name="adj" fmla="val 10000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Research Ethics Administrator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cs typeface="Calibri"/>
              </a:rPr>
              <a:t>Charlie </a:t>
            </a:r>
            <a:r>
              <a:rPr lang="en-GB" sz="1000" dirty="0" err="1">
                <a:solidFill>
                  <a:schemeClr val="tx1"/>
                </a:solidFill>
                <a:cs typeface="Calibri"/>
              </a:rPr>
              <a:t>Brassley</a:t>
            </a:r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2A43CA81-9825-444E-93B7-35A04855D520}"/>
              </a:ext>
            </a:extLst>
          </p:cNvPr>
          <p:cNvGrpSpPr/>
          <p:nvPr/>
        </p:nvGrpSpPr>
        <p:grpSpPr>
          <a:xfrm>
            <a:off x="149948" y="4529973"/>
            <a:ext cx="2376438" cy="673959"/>
            <a:chOff x="6236986" y="1898640"/>
            <a:chExt cx="2376438" cy="673959"/>
          </a:xfrm>
          <a:solidFill>
            <a:srgbClr val="CCFFCC"/>
          </a:solidFill>
        </p:grpSpPr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D605ED60-AC85-4847-9FFF-5A9B0A06DF3C}"/>
                </a:ext>
              </a:extLst>
            </p:cNvPr>
            <p:cNvSpPr/>
            <p:nvPr/>
          </p:nvSpPr>
          <p:spPr>
            <a:xfrm>
              <a:off x="6236986" y="1898640"/>
              <a:ext cx="1282696" cy="673959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cs typeface="Calibri"/>
                </a:rPr>
                <a:t>Research Ethics Manager 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cs typeface="Calibri"/>
                </a:rPr>
                <a:t>Rosemary </a:t>
              </a:r>
              <a:r>
                <a:rPr lang="en-GB" sz="1000" dirty="0" err="1">
                  <a:solidFill>
                    <a:schemeClr val="tx1"/>
                  </a:solidFill>
                  <a:cs typeface="Calibri"/>
                </a:rPr>
                <a:t>Musesengwa</a:t>
              </a:r>
              <a:endPara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7" name="Rectangle: Rounded Corners 136">
              <a:extLst>
                <a:ext uri="{FF2B5EF4-FFF2-40B4-BE49-F238E27FC236}">
                  <a16:creationId xmlns:a16="http://schemas.microsoft.com/office/drawing/2014/main" id="{2A7D4133-3A8A-4304-83D9-3584878DDBF9}"/>
                </a:ext>
              </a:extLst>
            </p:cNvPr>
            <p:cNvSpPr/>
            <p:nvPr/>
          </p:nvSpPr>
          <p:spPr>
            <a:xfrm>
              <a:off x="7571541" y="1946348"/>
              <a:ext cx="1041883" cy="578544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cs typeface="Calibri"/>
                </a:rPr>
                <a:t>Research Ethics Administrator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cs typeface="Calibri"/>
                </a:rPr>
                <a:t>Sami </a:t>
              </a:r>
              <a:r>
                <a:rPr lang="en-GB" sz="1000" dirty="0" err="1">
                  <a:solidFill>
                    <a:schemeClr val="tx1"/>
                  </a:solidFill>
                  <a:cs typeface="Calibri"/>
                </a:rPr>
                <a:t>Kelsh</a:t>
              </a:r>
              <a:endPara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68B9A346-CF09-4E28-BB3E-7C3023976438}"/>
                </a:ext>
              </a:extLst>
            </p:cNvPr>
            <p:cNvCxnSpPr>
              <a:cxnSpLocks/>
              <a:stCxn id="137" idx="1"/>
              <a:endCxn id="85" idx="3"/>
            </p:cNvCxnSpPr>
            <p:nvPr/>
          </p:nvCxnSpPr>
          <p:spPr>
            <a:xfrm flipH="1">
              <a:off x="7519682" y="2235620"/>
              <a:ext cx="51859" cy="0"/>
            </a:xfrm>
            <a:prstGeom prst="line">
              <a:avLst/>
            </a:prstGeom>
            <a:grpFill/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B77B938D-6F0C-4DB2-A855-8EDE75BFFACF}"/>
              </a:ext>
            </a:extLst>
          </p:cNvPr>
          <p:cNvCxnSpPr>
            <a:cxnSpLocks/>
            <a:stCxn id="219" idx="2"/>
            <a:endCxn id="74" idx="0"/>
          </p:cNvCxnSpPr>
          <p:nvPr/>
        </p:nvCxnSpPr>
        <p:spPr>
          <a:xfrm>
            <a:off x="11531524" y="3128484"/>
            <a:ext cx="0" cy="205236"/>
          </a:xfrm>
          <a:prstGeom prst="lin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4682957-80FC-4226-BFA4-961B37371E79}"/>
              </a:ext>
            </a:extLst>
          </p:cNvPr>
          <p:cNvGrpSpPr/>
          <p:nvPr/>
        </p:nvGrpSpPr>
        <p:grpSpPr>
          <a:xfrm>
            <a:off x="6234066" y="2247114"/>
            <a:ext cx="1234897" cy="3350568"/>
            <a:chOff x="6051874" y="2279635"/>
            <a:chExt cx="1234897" cy="3350568"/>
          </a:xfrm>
        </p:grpSpPr>
        <p:cxnSp>
          <p:nvCxnSpPr>
            <p:cNvPr id="284" name="Straight Connector 283">
              <a:extLst>
                <a:ext uri="{FF2B5EF4-FFF2-40B4-BE49-F238E27FC236}">
                  <a16:creationId xmlns:a16="http://schemas.microsoft.com/office/drawing/2014/main" id="{98B0D5E1-35FF-4F0F-9CFC-B0FBCF60EE52}"/>
                </a:ext>
              </a:extLst>
            </p:cNvPr>
            <p:cNvCxnSpPr>
              <a:cxnSpLocks/>
              <a:endCxn id="283" idx="0"/>
            </p:cNvCxnSpPr>
            <p:nvPr/>
          </p:nvCxnSpPr>
          <p:spPr>
            <a:xfrm>
              <a:off x="6635925" y="2279635"/>
              <a:ext cx="0" cy="43469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0" name="Rectangle: Rounded Corners 279">
              <a:extLst>
                <a:ext uri="{FF2B5EF4-FFF2-40B4-BE49-F238E27FC236}">
                  <a16:creationId xmlns:a16="http://schemas.microsoft.com/office/drawing/2014/main" id="{7E204959-B0C3-4976-9AFD-D4B987F8B6BC}"/>
                </a:ext>
              </a:extLst>
            </p:cNvPr>
            <p:cNvSpPr/>
            <p:nvPr/>
          </p:nvSpPr>
          <p:spPr>
            <a:xfrm>
              <a:off x="6051874" y="3464396"/>
              <a:ext cx="1146682" cy="703360"/>
            </a:xfrm>
            <a:prstGeom prst="roundRect">
              <a:avLst>
                <a:gd name="adj" fmla="val 10000"/>
              </a:avLst>
            </a:prstGeom>
            <a:solidFill>
              <a:srgbClr val="E3B5E1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/>
                <a:t>Operations and Training Associate</a:t>
              </a:r>
            </a:p>
            <a:p>
              <a:pPr algn="ctr"/>
              <a:r>
                <a:rPr lang="en-GB" sz="1000" dirty="0"/>
                <a:t>Karl Shepherd</a:t>
              </a:r>
            </a:p>
          </p:txBody>
        </p:sp>
        <p:sp>
          <p:nvSpPr>
            <p:cNvPr id="281" name="Rectangle: Rounded Corners 280">
              <a:extLst>
                <a:ext uri="{FF2B5EF4-FFF2-40B4-BE49-F238E27FC236}">
                  <a16:creationId xmlns:a16="http://schemas.microsoft.com/office/drawing/2014/main" id="{9218A7C7-38B1-43D5-8371-941AA0A564F8}"/>
                </a:ext>
              </a:extLst>
            </p:cNvPr>
            <p:cNvSpPr/>
            <p:nvPr/>
          </p:nvSpPr>
          <p:spPr>
            <a:xfrm>
              <a:off x="6055686" y="4989455"/>
              <a:ext cx="1142869" cy="640748"/>
            </a:xfrm>
            <a:prstGeom prst="roundRect">
              <a:avLst>
                <a:gd name="adj" fmla="val 10000"/>
              </a:avLst>
            </a:prstGeom>
            <a:solidFill>
              <a:srgbClr val="E3B5E1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9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RS Support Administrator (RGEA)</a:t>
              </a:r>
            </a:p>
            <a:p>
              <a:pPr algn="ctr"/>
              <a:r>
                <a:rPr lang="en-GB" sz="9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Sarah Walker</a:t>
              </a:r>
            </a:p>
          </p:txBody>
        </p:sp>
        <p:sp>
          <p:nvSpPr>
            <p:cNvPr id="282" name="Rectangle: Rounded Corners 281">
              <a:extLst>
                <a:ext uri="{FF2B5EF4-FFF2-40B4-BE49-F238E27FC236}">
                  <a16:creationId xmlns:a16="http://schemas.microsoft.com/office/drawing/2014/main" id="{A5CBCA99-5D21-4502-9340-9AB162120A28}"/>
                </a:ext>
              </a:extLst>
            </p:cNvPr>
            <p:cNvSpPr/>
            <p:nvPr/>
          </p:nvSpPr>
          <p:spPr>
            <a:xfrm>
              <a:off x="6053464" y="4220628"/>
              <a:ext cx="1145092" cy="715955"/>
            </a:xfrm>
            <a:prstGeom prst="roundRect">
              <a:avLst>
                <a:gd name="adj" fmla="val 10000"/>
              </a:avLst>
            </a:prstGeom>
            <a:solidFill>
              <a:srgbClr val="E3B5E1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Operations and Training Associate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Mark Crossley</a:t>
              </a:r>
            </a:p>
          </p:txBody>
        </p:sp>
        <p:sp>
          <p:nvSpPr>
            <p:cNvPr id="283" name="Rectangle: Rounded Corners 282">
              <a:extLst>
                <a:ext uri="{FF2B5EF4-FFF2-40B4-BE49-F238E27FC236}">
                  <a16:creationId xmlns:a16="http://schemas.microsoft.com/office/drawing/2014/main" id="{63091834-5D20-4422-9749-2A41C648188B}"/>
                </a:ext>
              </a:extLst>
            </p:cNvPr>
            <p:cNvSpPr/>
            <p:nvPr/>
          </p:nvSpPr>
          <p:spPr>
            <a:xfrm>
              <a:off x="6053464" y="2714331"/>
              <a:ext cx="1164922" cy="695530"/>
            </a:xfrm>
            <a:prstGeom prst="roundRect">
              <a:avLst>
                <a:gd name="adj" fmla="val 10000"/>
              </a:avLst>
            </a:prstGeom>
            <a:solidFill>
              <a:srgbClr val="E3B5E1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Operations &amp; Training Lead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Rachel Lloyd</a:t>
              </a:r>
            </a:p>
          </p:txBody>
        </p:sp>
        <p:cxnSp>
          <p:nvCxnSpPr>
            <p:cNvPr id="285" name="Straight Connector 222">
              <a:extLst>
                <a:ext uri="{FF2B5EF4-FFF2-40B4-BE49-F238E27FC236}">
                  <a16:creationId xmlns:a16="http://schemas.microsoft.com/office/drawing/2014/main" id="{EC834E8C-B265-4284-904F-0D340AD73DBE}"/>
                </a:ext>
              </a:extLst>
            </p:cNvPr>
            <p:cNvCxnSpPr>
              <a:cxnSpLocks/>
              <a:endCxn id="283" idx="3"/>
            </p:cNvCxnSpPr>
            <p:nvPr/>
          </p:nvCxnSpPr>
          <p:spPr>
            <a:xfrm rot="16200000" flipV="1">
              <a:off x="6128712" y="4151771"/>
              <a:ext cx="2247733" cy="68384"/>
            </a:xfrm>
            <a:prstGeom prst="bentConnector2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6" name="Straight Connector 285">
              <a:extLst>
                <a:ext uri="{FF2B5EF4-FFF2-40B4-BE49-F238E27FC236}">
                  <a16:creationId xmlns:a16="http://schemas.microsoft.com/office/drawing/2014/main" id="{B851EA2F-6BE2-4CE6-993E-1C5CB233F12D}"/>
                </a:ext>
              </a:extLst>
            </p:cNvPr>
            <p:cNvCxnSpPr>
              <a:cxnSpLocks/>
              <a:endCxn id="280" idx="3"/>
            </p:cNvCxnSpPr>
            <p:nvPr/>
          </p:nvCxnSpPr>
          <p:spPr>
            <a:xfrm flipH="1">
              <a:off x="7198556" y="3816076"/>
              <a:ext cx="7526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7" name="Straight Connector 286">
              <a:extLst>
                <a:ext uri="{FF2B5EF4-FFF2-40B4-BE49-F238E27FC236}">
                  <a16:creationId xmlns:a16="http://schemas.microsoft.com/office/drawing/2014/main" id="{F319A137-E814-4D24-B436-7C463E542953}"/>
                </a:ext>
              </a:extLst>
            </p:cNvPr>
            <p:cNvCxnSpPr>
              <a:cxnSpLocks/>
              <a:endCxn id="281" idx="3"/>
            </p:cNvCxnSpPr>
            <p:nvPr/>
          </p:nvCxnSpPr>
          <p:spPr>
            <a:xfrm flipH="1">
              <a:off x="7198555" y="5309829"/>
              <a:ext cx="7843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8" name="Straight Connector 287">
              <a:extLst>
                <a:ext uri="{FF2B5EF4-FFF2-40B4-BE49-F238E27FC236}">
                  <a16:creationId xmlns:a16="http://schemas.microsoft.com/office/drawing/2014/main" id="{F8A80657-12AA-4F5B-9987-7364E50BFF77}"/>
                </a:ext>
              </a:extLst>
            </p:cNvPr>
            <p:cNvCxnSpPr>
              <a:cxnSpLocks/>
              <a:endCxn id="282" idx="3"/>
            </p:cNvCxnSpPr>
            <p:nvPr/>
          </p:nvCxnSpPr>
          <p:spPr>
            <a:xfrm flipH="1">
              <a:off x="7198556" y="4578606"/>
              <a:ext cx="8821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DD66E91-F06F-412D-877E-D45AEFA69F80}"/>
              </a:ext>
            </a:extLst>
          </p:cNvPr>
          <p:cNvGrpSpPr/>
          <p:nvPr/>
        </p:nvGrpSpPr>
        <p:grpSpPr>
          <a:xfrm>
            <a:off x="4981345" y="2231645"/>
            <a:ext cx="1242093" cy="3522713"/>
            <a:chOff x="4701536" y="2264852"/>
            <a:chExt cx="1242093" cy="3522713"/>
          </a:xfrm>
        </p:grpSpPr>
        <p:cxnSp>
          <p:nvCxnSpPr>
            <p:cNvPr id="267" name="Straight Connector 266">
              <a:extLst>
                <a:ext uri="{FF2B5EF4-FFF2-40B4-BE49-F238E27FC236}">
                  <a16:creationId xmlns:a16="http://schemas.microsoft.com/office/drawing/2014/main" id="{BC8FB1C7-B800-45F0-92F0-0164C6ADE7E3}"/>
                </a:ext>
              </a:extLst>
            </p:cNvPr>
            <p:cNvCxnSpPr>
              <a:cxnSpLocks/>
              <a:stCxn id="262" idx="1"/>
            </p:cNvCxnSpPr>
            <p:nvPr/>
          </p:nvCxnSpPr>
          <p:spPr>
            <a:xfrm flipH="1">
              <a:off x="4707959" y="3864628"/>
              <a:ext cx="563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0" name="Straight Connector 269">
              <a:extLst>
                <a:ext uri="{FF2B5EF4-FFF2-40B4-BE49-F238E27FC236}">
                  <a16:creationId xmlns:a16="http://schemas.microsoft.com/office/drawing/2014/main" id="{F5B92BC4-54D4-4769-9A12-28E6CAAA3A7C}"/>
                </a:ext>
              </a:extLst>
            </p:cNvPr>
            <p:cNvCxnSpPr>
              <a:cxnSpLocks/>
              <a:endCxn id="266" idx="0"/>
            </p:cNvCxnSpPr>
            <p:nvPr/>
          </p:nvCxnSpPr>
          <p:spPr>
            <a:xfrm>
              <a:off x="5337248" y="2264852"/>
              <a:ext cx="0" cy="44947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88D303E7-D919-4851-A09B-1C5120534691}"/>
                </a:ext>
              </a:extLst>
            </p:cNvPr>
            <p:cNvCxnSpPr>
              <a:cxnSpLocks/>
              <a:stCxn id="263" idx="1"/>
            </p:cNvCxnSpPr>
            <p:nvPr/>
          </p:nvCxnSpPr>
          <p:spPr>
            <a:xfrm flipH="1">
              <a:off x="4707959" y="5467191"/>
              <a:ext cx="96043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2" name="Rectangle: Rounded Corners 261">
              <a:extLst>
                <a:ext uri="{FF2B5EF4-FFF2-40B4-BE49-F238E27FC236}">
                  <a16:creationId xmlns:a16="http://schemas.microsoft.com/office/drawing/2014/main" id="{DA00248C-8B62-4750-B315-8E32B41D356B}"/>
                </a:ext>
              </a:extLst>
            </p:cNvPr>
            <p:cNvSpPr/>
            <p:nvPr/>
          </p:nvSpPr>
          <p:spPr>
            <a:xfrm>
              <a:off x="4764277" y="3512948"/>
              <a:ext cx="1166513" cy="703360"/>
            </a:xfrm>
            <a:prstGeom prst="roundRect">
              <a:avLst>
                <a:gd name="adj" fmla="val 1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HT Governance Specialist 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Amy Beveridge </a:t>
              </a:r>
            </a:p>
          </p:txBody>
        </p:sp>
        <p:sp>
          <p:nvSpPr>
            <p:cNvPr id="263" name="Rectangle: Rounded Corners 262">
              <a:extLst>
                <a:ext uri="{FF2B5EF4-FFF2-40B4-BE49-F238E27FC236}">
                  <a16:creationId xmlns:a16="http://schemas.microsoft.com/office/drawing/2014/main" id="{CA3F4733-CAB0-439A-820A-1CB967929505}"/>
                </a:ext>
              </a:extLst>
            </p:cNvPr>
            <p:cNvSpPr/>
            <p:nvPr/>
          </p:nvSpPr>
          <p:spPr>
            <a:xfrm>
              <a:off x="4804002" y="5146817"/>
              <a:ext cx="1100023" cy="640748"/>
            </a:xfrm>
            <a:prstGeom prst="roundRect">
              <a:avLst>
                <a:gd name="adj" fmla="val 1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9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HT Governance Associate </a:t>
              </a:r>
            </a:p>
            <a:p>
              <a:pPr algn="ctr"/>
              <a:r>
                <a:rPr lang="en-GB" sz="900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Rozhin</a:t>
              </a:r>
              <a:r>
                <a:rPr lang="en-GB" sz="9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sz="900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Razavi</a:t>
              </a:r>
              <a:endPara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4" name="Rectangle: Rounded Corners 263">
              <a:extLst>
                <a:ext uri="{FF2B5EF4-FFF2-40B4-BE49-F238E27FC236}">
                  <a16:creationId xmlns:a16="http://schemas.microsoft.com/office/drawing/2014/main" id="{BCE40710-CE3B-4FFE-A621-E4A02E71B5CC}"/>
                </a:ext>
              </a:extLst>
            </p:cNvPr>
            <p:cNvSpPr/>
            <p:nvPr/>
          </p:nvSpPr>
          <p:spPr>
            <a:xfrm>
              <a:off x="4778165" y="4335495"/>
              <a:ext cx="1165464" cy="715955"/>
            </a:xfrm>
            <a:prstGeom prst="roundRect">
              <a:avLst>
                <a:gd name="adj" fmla="val 1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HT Governance Associate 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Karolina Gulbickaite</a:t>
              </a:r>
            </a:p>
          </p:txBody>
        </p:sp>
        <p:sp>
          <p:nvSpPr>
            <p:cNvPr id="266" name="Rectangle: Rounded Corners 265">
              <a:extLst>
                <a:ext uri="{FF2B5EF4-FFF2-40B4-BE49-F238E27FC236}">
                  <a16:creationId xmlns:a16="http://schemas.microsoft.com/office/drawing/2014/main" id="{EA65976B-3C32-4833-B2C3-9E6238A882FB}"/>
                </a:ext>
              </a:extLst>
            </p:cNvPr>
            <p:cNvSpPr/>
            <p:nvPr/>
          </p:nvSpPr>
          <p:spPr>
            <a:xfrm>
              <a:off x="4764277" y="2714331"/>
              <a:ext cx="1145941" cy="695530"/>
            </a:xfrm>
            <a:prstGeom prst="roundRect">
              <a:avLst>
                <a:gd name="adj" fmla="val 1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Human Tissue Governance Lead 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Sandrine Rendel</a:t>
              </a:r>
            </a:p>
          </p:txBody>
        </p: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835AD547-77AE-46C0-8C45-857ED1328934}"/>
                </a:ext>
              </a:extLst>
            </p:cNvPr>
            <p:cNvCxnSpPr>
              <a:cxnSpLocks/>
            </p:cNvCxnSpPr>
            <p:nvPr/>
          </p:nvCxnSpPr>
          <p:spPr>
            <a:xfrm>
              <a:off x="4701536" y="3115891"/>
              <a:ext cx="6423" cy="235842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626C06FF-9F1C-421A-A36B-E87F60CEF09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07959" y="3115891"/>
              <a:ext cx="58744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B0937654-8697-411A-9515-639E7A1E85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07959" y="4694358"/>
              <a:ext cx="7245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D58E34A5-0AC4-4559-9DBD-2693265F825A}"/>
              </a:ext>
            </a:extLst>
          </p:cNvPr>
          <p:cNvCxnSpPr>
            <a:cxnSpLocks/>
          </p:cNvCxnSpPr>
          <p:nvPr/>
        </p:nvCxnSpPr>
        <p:spPr>
          <a:xfrm>
            <a:off x="2994456" y="1835748"/>
            <a:ext cx="0" cy="86356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6BEDF3-B708-48B1-B1B3-7339F214D8BC}"/>
              </a:ext>
            </a:extLst>
          </p:cNvPr>
          <p:cNvCxnSpPr>
            <a:cxnSpLocks/>
            <a:endCxn id="6" idx="2"/>
          </p:cNvCxnSpPr>
          <p:nvPr/>
        </p:nvCxnSpPr>
        <p:spPr>
          <a:xfrm flipV="1">
            <a:off x="3907328" y="2114913"/>
            <a:ext cx="0" cy="12264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7D018FE-265E-4033-B545-ACA8BBC7EA0B}"/>
              </a:ext>
            </a:extLst>
          </p:cNvPr>
          <p:cNvGrpSpPr/>
          <p:nvPr/>
        </p:nvGrpSpPr>
        <p:grpSpPr>
          <a:xfrm>
            <a:off x="7542896" y="2247114"/>
            <a:ext cx="1022747" cy="1770590"/>
            <a:chOff x="1908336" y="654806"/>
            <a:chExt cx="1022747" cy="1770590"/>
          </a:xfrm>
        </p:grpSpPr>
        <p:sp>
          <p:nvSpPr>
            <p:cNvPr id="126" name="Rectangle: Rounded Corners 125">
              <a:extLst>
                <a:ext uri="{FF2B5EF4-FFF2-40B4-BE49-F238E27FC236}">
                  <a16:creationId xmlns:a16="http://schemas.microsoft.com/office/drawing/2014/main" id="{FD0A9632-C39F-47AE-A23B-EDC802CB1310}"/>
                </a:ext>
              </a:extLst>
            </p:cNvPr>
            <p:cNvSpPr/>
            <p:nvPr/>
          </p:nvSpPr>
          <p:spPr>
            <a:xfrm>
              <a:off x="1908336" y="1083382"/>
              <a:ext cx="1022747" cy="554799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Risk and Insurance Lead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Gary Priest</a:t>
              </a:r>
            </a:p>
          </p:txBody>
        </p:sp>
        <p:sp>
          <p:nvSpPr>
            <p:cNvPr id="129" name="Rectangle: Rounded Corners 128">
              <a:extLst>
                <a:ext uri="{FF2B5EF4-FFF2-40B4-BE49-F238E27FC236}">
                  <a16:creationId xmlns:a16="http://schemas.microsoft.com/office/drawing/2014/main" id="{E833569D-48F0-4761-8511-1F974A43CCD4}"/>
                </a:ext>
              </a:extLst>
            </p:cNvPr>
            <p:cNvSpPr/>
            <p:nvPr/>
          </p:nvSpPr>
          <p:spPr>
            <a:xfrm>
              <a:off x="1908336" y="1736397"/>
              <a:ext cx="1022747" cy="688999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Risk &amp; Insurance Specialist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Anna Wright</a:t>
              </a:r>
            </a:p>
          </p:txBody>
        </p: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A11611B0-049C-44FD-9365-C8A22A55B404}"/>
                </a:ext>
              </a:extLst>
            </p:cNvPr>
            <p:cNvCxnSpPr>
              <a:cxnSpLocks/>
              <a:stCxn id="126" idx="2"/>
              <a:endCxn id="129" idx="0"/>
            </p:cNvCxnSpPr>
            <p:nvPr/>
          </p:nvCxnSpPr>
          <p:spPr>
            <a:xfrm>
              <a:off x="2419710" y="1638181"/>
              <a:ext cx="0" cy="982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6" name="Straight Connector 275">
              <a:extLst>
                <a:ext uri="{FF2B5EF4-FFF2-40B4-BE49-F238E27FC236}">
                  <a16:creationId xmlns:a16="http://schemas.microsoft.com/office/drawing/2014/main" id="{6BCBE608-2719-427E-8D77-9BB6BFB5834D}"/>
                </a:ext>
              </a:extLst>
            </p:cNvPr>
            <p:cNvCxnSpPr>
              <a:cxnSpLocks/>
              <a:stCxn id="126" idx="0"/>
            </p:cNvCxnSpPr>
            <p:nvPr/>
          </p:nvCxnSpPr>
          <p:spPr>
            <a:xfrm flipH="1" flipV="1">
              <a:off x="2419709" y="654806"/>
              <a:ext cx="1" cy="42857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C1EB04C-D302-4742-B4FD-6063EA0F1780}"/>
              </a:ext>
            </a:extLst>
          </p:cNvPr>
          <p:cNvGrpSpPr/>
          <p:nvPr/>
        </p:nvGrpSpPr>
        <p:grpSpPr>
          <a:xfrm>
            <a:off x="3929229" y="2247114"/>
            <a:ext cx="993563" cy="753795"/>
            <a:chOff x="-3325338" y="1589049"/>
            <a:chExt cx="993563" cy="753795"/>
          </a:xfrm>
        </p:grpSpPr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486EAD4F-1B7C-4016-B913-B14CD1425F4B}"/>
                </a:ext>
              </a:extLst>
            </p:cNvPr>
            <p:cNvSpPr/>
            <p:nvPr/>
          </p:nvSpPr>
          <p:spPr>
            <a:xfrm>
              <a:off x="-3325338" y="1658318"/>
              <a:ext cx="993563" cy="684526"/>
            </a:xfrm>
            <a:prstGeom prst="roundRect">
              <a:avLst>
                <a:gd name="adj" fmla="val 10000"/>
              </a:avLst>
            </a:prstGeom>
            <a:solidFill>
              <a:srgbClr val="D1B7F7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Information Systems Lead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Alessandro Mirto</a:t>
              </a:r>
            </a:p>
          </p:txBody>
        </p:sp>
        <p:cxnSp>
          <p:nvCxnSpPr>
            <p:cNvPr id="201" name="Straight Connector 200">
              <a:extLst>
                <a:ext uri="{FF2B5EF4-FFF2-40B4-BE49-F238E27FC236}">
                  <a16:creationId xmlns:a16="http://schemas.microsoft.com/office/drawing/2014/main" id="{302290FE-BAC1-4824-B954-5389029BB718}"/>
                </a:ext>
              </a:extLst>
            </p:cNvPr>
            <p:cNvCxnSpPr>
              <a:cxnSpLocks/>
              <a:endCxn id="68" idx="0"/>
            </p:cNvCxnSpPr>
            <p:nvPr/>
          </p:nvCxnSpPr>
          <p:spPr>
            <a:xfrm>
              <a:off x="-2828556" y="1589049"/>
              <a:ext cx="0" cy="6926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CB3A9413-63D7-4A32-A28D-6AD4CA9CC4B1}"/>
              </a:ext>
            </a:extLst>
          </p:cNvPr>
          <p:cNvCxnSpPr>
            <a:cxnSpLocks/>
          </p:cNvCxnSpPr>
          <p:nvPr/>
        </p:nvCxnSpPr>
        <p:spPr>
          <a:xfrm flipV="1">
            <a:off x="3907328" y="2242143"/>
            <a:ext cx="7624196" cy="78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99060AE9-DB35-45B9-AA81-D184C6037B35}"/>
              </a:ext>
            </a:extLst>
          </p:cNvPr>
          <p:cNvCxnSpPr>
            <a:cxnSpLocks/>
            <a:endCxn id="256" idx="0"/>
          </p:cNvCxnSpPr>
          <p:nvPr/>
        </p:nvCxnSpPr>
        <p:spPr>
          <a:xfrm>
            <a:off x="6071683" y="1443582"/>
            <a:ext cx="0" cy="1130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37D1EA71-EE1C-499E-B512-39453B616C48}"/>
              </a:ext>
            </a:extLst>
          </p:cNvPr>
          <p:cNvCxnSpPr>
            <a:cxnSpLocks/>
            <a:endCxn id="254" idx="2"/>
          </p:cNvCxnSpPr>
          <p:nvPr/>
        </p:nvCxnSpPr>
        <p:spPr>
          <a:xfrm flipV="1">
            <a:off x="5046284" y="1246274"/>
            <a:ext cx="0" cy="21732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63DBA62A-808D-4789-A5E6-605EF20861FD}"/>
              </a:ext>
            </a:extLst>
          </p:cNvPr>
          <p:cNvCxnSpPr>
            <a:cxnSpLocks/>
            <a:stCxn id="83" idx="2"/>
          </p:cNvCxnSpPr>
          <p:nvPr/>
        </p:nvCxnSpPr>
        <p:spPr>
          <a:xfrm>
            <a:off x="1059836" y="2699308"/>
            <a:ext cx="0" cy="4871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8B409795-8DAD-4C9E-8177-B0F789A8AA84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2994456" y="1835749"/>
            <a:ext cx="31377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8A45B05D-66FB-4FF0-9600-C4687EF92E9F}"/>
              </a:ext>
            </a:extLst>
          </p:cNvPr>
          <p:cNvCxnSpPr>
            <a:cxnSpLocks/>
            <a:stCxn id="117" idx="1"/>
          </p:cNvCxnSpPr>
          <p:nvPr/>
        </p:nvCxnSpPr>
        <p:spPr>
          <a:xfrm flipH="1">
            <a:off x="85399" y="4214101"/>
            <a:ext cx="7684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5C7CEA03-6027-41FD-9B99-E16DC99FDC00}"/>
              </a:ext>
            </a:extLst>
          </p:cNvPr>
          <p:cNvCxnSpPr>
            <a:cxnSpLocks/>
          </p:cNvCxnSpPr>
          <p:nvPr/>
        </p:nvCxnSpPr>
        <p:spPr>
          <a:xfrm flipH="1">
            <a:off x="80566" y="3199337"/>
            <a:ext cx="97859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7A0B037A-58EE-4363-8942-63DEC9B9B2C4}"/>
              </a:ext>
            </a:extLst>
          </p:cNvPr>
          <p:cNvCxnSpPr>
            <a:cxnSpLocks/>
            <a:stCxn id="85" idx="1"/>
          </p:cNvCxnSpPr>
          <p:nvPr/>
        </p:nvCxnSpPr>
        <p:spPr>
          <a:xfrm flipH="1">
            <a:off x="100748" y="4866953"/>
            <a:ext cx="492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id="{3C0B1EFF-64BC-4B75-A021-F4A17D0BF7B8}"/>
              </a:ext>
            </a:extLst>
          </p:cNvPr>
          <p:cNvCxnSpPr>
            <a:cxnSpLocks/>
            <a:endCxn id="83" idx="3"/>
          </p:cNvCxnSpPr>
          <p:nvPr/>
        </p:nvCxnSpPr>
        <p:spPr>
          <a:xfrm flipH="1" flipV="1">
            <a:off x="1677643" y="2478640"/>
            <a:ext cx="1316813" cy="200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4" name="Straight Connector 543">
            <a:extLst>
              <a:ext uri="{FF2B5EF4-FFF2-40B4-BE49-F238E27FC236}">
                <a16:creationId xmlns:a16="http://schemas.microsoft.com/office/drawing/2014/main" id="{78FB92E5-1EC9-4133-94A8-6C0593E8C55F}"/>
              </a:ext>
            </a:extLst>
          </p:cNvPr>
          <p:cNvCxnSpPr>
            <a:cxnSpLocks/>
            <a:stCxn id="141" idx="2"/>
            <a:endCxn id="224" idx="0"/>
          </p:cNvCxnSpPr>
          <p:nvPr/>
        </p:nvCxnSpPr>
        <p:spPr>
          <a:xfrm>
            <a:off x="9798672" y="4290205"/>
            <a:ext cx="1523" cy="9338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B76CD6FF-D4BD-42D0-8854-AEEF53DA686C}"/>
              </a:ext>
            </a:extLst>
          </p:cNvPr>
          <p:cNvSpPr/>
          <p:nvPr/>
        </p:nvSpPr>
        <p:spPr>
          <a:xfrm>
            <a:off x="10976561" y="3333720"/>
            <a:ext cx="1109926" cy="823634"/>
          </a:xfrm>
          <a:prstGeom prst="roundRect">
            <a:avLst>
              <a:gd name="adj" fmla="val 886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QA Manager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Barbara Stafford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Emily Henderson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Joy Wiles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 Davison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6" name="Rectangle: Rounded Corners 215">
            <a:extLst>
              <a:ext uri="{FF2B5EF4-FFF2-40B4-BE49-F238E27FC236}">
                <a16:creationId xmlns:a16="http://schemas.microsoft.com/office/drawing/2014/main" id="{5828959F-3A10-466B-B1F6-DE1FCA89FDEF}"/>
              </a:ext>
            </a:extLst>
          </p:cNvPr>
          <p:cNvSpPr/>
          <p:nvPr/>
        </p:nvSpPr>
        <p:spPr>
          <a:xfrm>
            <a:off x="8644528" y="3331786"/>
            <a:ext cx="766911" cy="958419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Support  Manager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Vicki Richardson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C9E10751-E785-4038-8E1A-242D784E9085}"/>
              </a:ext>
            </a:extLst>
          </p:cNvPr>
          <p:cNvSpPr/>
          <p:nvPr/>
        </p:nvSpPr>
        <p:spPr>
          <a:xfrm>
            <a:off x="9242934" y="2601216"/>
            <a:ext cx="1114523" cy="527268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Regulatory &amp; QA Lead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Kate O’Neill</a:t>
            </a:r>
          </a:p>
        </p:txBody>
      </p: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6608E7B7-17DA-4A7A-886F-CF56587CC3B8}"/>
              </a:ext>
            </a:extLst>
          </p:cNvPr>
          <p:cNvSpPr/>
          <p:nvPr/>
        </p:nvSpPr>
        <p:spPr>
          <a:xfrm>
            <a:off x="8651058" y="4387423"/>
            <a:ext cx="753850" cy="979426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Specialist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Anika </a:t>
            </a:r>
            <a:r>
              <a:rPr lang="en-GB" sz="1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Lodhy</a:t>
            </a:r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(FT)</a:t>
            </a:r>
          </a:p>
        </p:txBody>
      </p:sp>
      <p:sp>
        <p:nvSpPr>
          <p:cNvPr id="141" name="Rectangle: Rounded Corners 140">
            <a:extLst>
              <a:ext uri="{FF2B5EF4-FFF2-40B4-BE49-F238E27FC236}">
                <a16:creationId xmlns:a16="http://schemas.microsoft.com/office/drawing/2014/main" id="{FA161AD4-1886-4447-8923-55D6AF12E1A8}"/>
              </a:ext>
            </a:extLst>
          </p:cNvPr>
          <p:cNvSpPr/>
          <p:nvPr/>
        </p:nvSpPr>
        <p:spPr>
          <a:xfrm>
            <a:off x="9444810" y="3327098"/>
            <a:ext cx="707723" cy="963107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Support  Manager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Elena Villarreal Norton</a:t>
            </a:r>
          </a:p>
        </p:txBody>
      </p:sp>
      <p:sp>
        <p:nvSpPr>
          <p:cNvPr id="215" name="Rectangle: Rounded Corners 214">
            <a:extLst>
              <a:ext uri="{FF2B5EF4-FFF2-40B4-BE49-F238E27FC236}">
                <a16:creationId xmlns:a16="http://schemas.microsoft.com/office/drawing/2014/main" id="{99E6C313-459D-4680-BAA3-DD284963B989}"/>
              </a:ext>
            </a:extLst>
          </p:cNvPr>
          <p:cNvSpPr/>
          <p:nvPr/>
        </p:nvSpPr>
        <p:spPr>
          <a:xfrm>
            <a:off x="10190855" y="4383603"/>
            <a:ext cx="722676" cy="842440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Specialist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 Rum Kim</a:t>
            </a:r>
          </a:p>
        </p:txBody>
      </p:sp>
      <p:sp>
        <p:nvSpPr>
          <p:cNvPr id="218" name="Rectangle: Rounded Corners 217">
            <a:extLst>
              <a:ext uri="{FF2B5EF4-FFF2-40B4-BE49-F238E27FC236}">
                <a16:creationId xmlns:a16="http://schemas.microsoft.com/office/drawing/2014/main" id="{4DC9AE55-02DC-457E-B3DD-02E589880128}"/>
              </a:ext>
            </a:extLst>
          </p:cNvPr>
          <p:cNvSpPr/>
          <p:nvPr/>
        </p:nvSpPr>
        <p:spPr>
          <a:xfrm>
            <a:off x="10203282" y="3325628"/>
            <a:ext cx="697821" cy="963103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Support  Manager 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Magda </a:t>
            </a:r>
            <a:r>
              <a:rPr lang="en-GB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Laskawiec</a:t>
            </a:r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Szkonter</a:t>
            </a:r>
            <a:endPara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4" name="Rectangle: Rounded Corners 223">
            <a:extLst>
              <a:ext uri="{FF2B5EF4-FFF2-40B4-BE49-F238E27FC236}">
                <a16:creationId xmlns:a16="http://schemas.microsoft.com/office/drawing/2014/main" id="{8CD500FE-E5D1-492C-B005-DE93303D1B70}"/>
              </a:ext>
            </a:extLst>
          </p:cNvPr>
          <p:cNvSpPr/>
          <p:nvPr/>
        </p:nvSpPr>
        <p:spPr>
          <a:xfrm>
            <a:off x="9423270" y="4383590"/>
            <a:ext cx="753850" cy="842440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Specialist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Sidak Singh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AF61BBB9-54D8-4123-BCDB-25BAE1B277BB}"/>
              </a:ext>
            </a:extLst>
          </p:cNvPr>
          <p:cNvCxnSpPr>
            <a:cxnSpLocks/>
            <a:stCxn id="218" idx="2"/>
            <a:endCxn id="215" idx="0"/>
          </p:cNvCxnSpPr>
          <p:nvPr/>
        </p:nvCxnSpPr>
        <p:spPr>
          <a:xfrm>
            <a:off x="10552193" y="4288731"/>
            <a:ext cx="0" cy="9487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8" name="Straight Connector 297">
            <a:extLst>
              <a:ext uri="{FF2B5EF4-FFF2-40B4-BE49-F238E27FC236}">
                <a16:creationId xmlns:a16="http://schemas.microsoft.com/office/drawing/2014/main" id="{25456204-9211-401D-91BE-593A0E9F0C05}"/>
              </a:ext>
            </a:extLst>
          </p:cNvPr>
          <p:cNvCxnSpPr>
            <a:cxnSpLocks/>
            <a:stCxn id="141" idx="0"/>
            <a:endCxn id="91" idx="2"/>
          </p:cNvCxnSpPr>
          <p:nvPr/>
        </p:nvCxnSpPr>
        <p:spPr>
          <a:xfrm flipV="1">
            <a:off x="9798672" y="3128484"/>
            <a:ext cx="1524" cy="19861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DC6EA0DA-BA14-49C4-9D9F-3E0CA238F5D6}"/>
              </a:ext>
            </a:extLst>
          </p:cNvPr>
          <p:cNvCxnSpPr>
            <a:cxnSpLocks/>
            <a:stCxn id="219" idx="0"/>
          </p:cNvCxnSpPr>
          <p:nvPr/>
        </p:nvCxnSpPr>
        <p:spPr>
          <a:xfrm flipV="1">
            <a:off x="11531524" y="2247114"/>
            <a:ext cx="0" cy="35410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2" name="Straight Connector 511">
            <a:extLst>
              <a:ext uri="{FF2B5EF4-FFF2-40B4-BE49-F238E27FC236}">
                <a16:creationId xmlns:a16="http://schemas.microsoft.com/office/drawing/2014/main" id="{F73BD702-12B3-4C69-803F-F04DD177CD10}"/>
              </a:ext>
            </a:extLst>
          </p:cNvPr>
          <p:cNvCxnSpPr>
            <a:cxnSpLocks/>
          </p:cNvCxnSpPr>
          <p:nvPr/>
        </p:nvCxnSpPr>
        <p:spPr>
          <a:xfrm flipH="1">
            <a:off x="9027986" y="3261948"/>
            <a:ext cx="152420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0DF52E56-C9D9-424B-A528-E8EA808ED300}"/>
              </a:ext>
            </a:extLst>
          </p:cNvPr>
          <p:cNvCxnSpPr>
            <a:cxnSpLocks/>
            <a:stCxn id="111" idx="0"/>
            <a:endCxn id="216" idx="2"/>
          </p:cNvCxnSpPr>
          <p:nvPr/>
        </p:nvCxnSpPr>
        <p:spPr>
          <a:xfrm flipV="1">
            <a:off x="9027983" y="4290205"/>
            <a:ext cx="1" cy="9721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9" name="Rectangle: Rounded Corners 218">
            <a:extLst>
              <a:ext uri="{FF2B5EF4-FFF2-40B4-BE49-F238E27FC236}">
                <a16:creationId xmlns:a16="http://schemas.microsoft.com/office/drawing/2014/main" id="{A04C3C8F-2408-4B3B-9944-20759782DF90}"/>
              </a:ext>
            </a:extLst>
          </p:cNvPr>
          <p:cNvSpPr/>
          <p:nvPr/>
        </p:nvSpPr>
        <p:spPr>
          <a:xfrm>
            <a:off x="10976561" y="2601216"/>
            <a:ext cx="1109926" cy="527268"/>
          </a:xfrm>
          <a:prstGeom prst="roundRect">
            <a:avLst>
              <a:gd name="adj" fmla="val 886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Regulatory &amp; QA Lead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Kathryn Betts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42568FC4-B097-4EA4-9D04-12C53C57A097}"/>
              </a:ext>
            </a:extLst>
          </p:cNvPr>
          <p:cNvCxnSpPr>
            <a:cxnSpLocks/>
            <a:stCxn id="91" idx="0"/>
          </p:cNvCxnSpPr>
          <p:nvPr/>
        </p:nvCxnSpPr>
        <p:spPr>
          <a:xfrm flipV="1">
            <a:off x="9800196" y="2231645"/>
            <a:ext cx="0" cy="36957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56A08465-89E0-4EFB-89E9-E4867C22B0FE}"/>
              </a:ext>
            </a:extLst>
          </p:cNvPr>
          <p:cNvCxnSpPr>
            <a:cxnSpLocks/>
            <a:stCxn id="81" idx="1"/>
            <a:endCxn id="117" idx="3"/>
          </p:cNvCxnSpPr>
          <p:nvPr/>
        </p:nvCxnSpPr>
        <p:spPr>
          <a:xfrm flipH="1">
            <a:off x="1425923" y="4214100"/>
            <a:ext cx="53037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83724774-BE10-43C9-BEF8-B9A2BEF83B85}"/>
              </a:ext>
            </a:extLst>
          </p:cNvPr>
          <p:cNvCxnSpPr>
            <a:cxnSpLocks/>
            <a:stCxn id="114" idx="3"/>
            <a:endCxn id="82" idx="1"/>
          </p:cNvCxnSpPr>
          <p:nvPr/>
        </p:nvCxnSpPr>
        <p:spPr>
          <a:xfrm>
            <a:off x="1433590" y="3587135"/>
            <a:ext cx="4740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82B5131-DFA5-4B68-B553-B40F1803A44F}"/>
              </a:ext>
            </a:extLst>
          </p:cNvPr>
          <p:cNvCxnSpPr>
            <a:cxnSpLocks/>
            <a:stCxn id="216" idx="0"/>
          </p:cNvCxnSpPr>
          <p:nvPr/>
        </p:nvCxnSpPr>
        <p:spPr>
          <a:xfrm flipV="1">
            <a:off x="9027984" y="3259092"/>
            <a:ext cx="0" cy="7269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1D5330F7-6E04-4316-922F-14A23844CCC0}"/>
              </a:ext>
            </a:extLst>
          </p:cNvPr>
          <p:cNvCxnSpPr>
            <a:cxnSpLocks/>
            <a:stCxn id="218" idx="0"/>
            <a:endCxn id="218" idx="0"/>
          </p:cNvCxnSpPr>
          <p:nvPr/>
        </p:nvCxnSpPr>
        <p:spPr>
          <a:xfrm>
            <a:off x="10552193" y="3325628"/>
            <a:ext cx="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16759F74-F034-4F16-8F3A-DFD980154D41}"/>
              </a:ext>
            </a:extLst>
          </p:cNvPr>
          <p:cNvCxnSpPr>
            <a:cxnSpLocks/>
            <a:stCxn id="218" idx="0"/>
          </p:cNvCxnSpPr>
          <p:nvPr/>
        </p:nvCxnSpPr>
        <p:spPr>
          <a:xfrm flipV="1">
            <a:off x="10552193" y="3259092"/>
            <a:ext cx="0" cy="665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3" name="Picture 102">
            <a:extLst>
              <a:ext uri="{FF2B5EF4-FFF2-40B4-BE49-F238E27FC236}">
                <a16:creationId xmlns:a16="http://schemas.microsoft.com/office/drawing/2014/main" id="{51D3396B-E107-4BAF-BDB3-EB2D4B9425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13" y="102891"/>
            <a:ext cx="2096326" cy="1143383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51E9A71F-3A80-4054-8CDE-EC11078566D3}"/>
              </a:ext>
            </a:extLst>
          </p:cNvPr>
          <p:cNvGrpSpPr/>
          <p:nvPr/>
        </p:nvGrpSpPr>
        <p:grpSpPr>
          <a:xfrm>
            <a:off x="2551443" y="3380653"/>
            <a:ext cx="2406241" cy="3141058"/>
            <a:chOff x="2506495" y="3374379"/>
            <a:chExt cx="2406241" cy="3141058"/>
          </a:xfrm>
        </p:grpSpPr>
        <p:cxnSp>
          <p:nvCxnSpPr>
            <p:cNvPr id="363" name="Straight Connector 362">
              <a:extLst>
                <a:ext uri="{FF2B5EF4-FFF2-40B4-BE49-F238E27FC236}">
                  <a16:creationId xmlns:a16="http://schemas.microsoft.com/office/drawing/2014/main" id="{B78A309A-9042-4C04-88A1-EF2784358AC5}"/>
                </a:ext>
              </a:extLst>
            </p:cNvPr>
            <p:cNvCxnSpPr>
              <a:cxnSpLocks/>
              <a:stCxn id="170" idx="2"/>
              <a:endCxn id="241" idx="0"/>
            </p:cNvCxnSpPr>
            <p:nvPr/>
          </p:nvCxnSpPr>
          <p:spPr>
            <a:xfrm flipH="1">
              <a:off x="3089503" y="5294396"/>
              <a:ext cx="92" cy="69233"/>
            </a:xfrm>
            <a:prstGeom prst="lin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41" name="Rectangle: Rounded Corners 240">
              <a:extLst>
                <a:ext uri="{FF2B5EF4-FFF2-40B4-BE49-F238E27FC236}">
                  <a16:creationId xmlns:a16="http://schemas.microsoft.com/office/drawing/2014/main" id="{E13E189A-17A5-4B3F-9679-58DCC82A6DAC}"/>
                </a:ext>
              </a:extLst>
            </p:cNvPr>
            <p:cNvSpPr/>
            <p:nvPr/>
          </p:nvSpPr>
          <p:spPr>
            <a:xfrm>
              <a:off x="2506496" y="5363629"/>
              <a:ext cx="1166013" cy="520830"/>
            </a:xfrm>
            <a:prstGeom prst="roundRect">
              <a:avLst>
                <a:gd name="adj" fmla="val 10000"/>
              </a:avLst>
            </a:prstGeom>
            <a:solidFill>
              <a:srgbClr val="A2E9F0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Research Support  Manager 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Ronja Bahadori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	</a:t>
              </a:r>
            </a:p>
            <a:p>
              <a:pPr algn="ctr"/>
              <a:endParaRPr lang="en-GB" sz="1000" dirty="0">
                <a:solidFill>
                  <a:schemeClr val="tx1"/>
                </a:solidFill>
              </a:endParaRPr>
            </a:p>
          </p:txBody>
        </p:sp>
        <p:sp>
          <p:nvSpPr>
            <p:cNvPr id="84" name="Rectangle: Rounded Corners 83">
              <a:extLst>
                <a:ext uri="{FF2B5EF4-FFF2-40B4-BE49-F238E27FC236}">
                  <a16:creationId xmlns:a16="http://schemas.microsoft.com/office/drawing/2014/main" id="{9F4BD28B-D19A-498B-A601-7F93A57C8F51}"/>
                </a:ext>
              </a:extLst>
            </p:cNvPr>
            <p:cNvSpPr/>
            <p:nvPr/>
          </p:nvSpPr>
          <p:spPr>
            <a:xfrm>
              <a:off x="2506495" y="5958284"/>
              <a:ext cx="1166014" cy="557153"/>
            </a:xfrm>
            <a:prstGeom prst="roundRect">
              <a:avLst>
                <a:gd name="adj" fmla="val 10000"/>
              </a:avLst>
            </a:prstGeom>
            <a:solidFill>
              <a:srgbClr val="A2E9F0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Research Support  Manager </a:t>
              </a:r>
            </a:p>
            <a:p>
              <a:pPr algn="ctr"/>
              <a:r>
                <a:rPr lang="en-GB" sz="1000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Vacant</a:t>
              </a:r>
            </a:p>
          </p:txBody>
        </p:sp>
        <p:sp>
          <p:nvSpPr>
            <p:cNvPr id="143" name="Rectangle: Rounded Corners 142">
              <a:extLst>
                <a:ext uri="{FF2B5EF4-FFF2-40B4-BE49-F238E27FC236}">
                  <a16:creationId xmlns:a16="http://schemas.microsoft.com/office/drawing/2014/main" id="{9DD8EBAB-C4DE-44E1-A2C6-C56D06000018}"/>
                </a:ext>
              </a:extLst>
            </p:cNvPr>
            <p:cNvSpPr/>
            <p:nvPr/>
          </p:nvSpPr>
          <p:spPr>
            <a:xfrm>
              <a:off x="3817154" y="5419437"/>
              <a:ext cx="1088230" cy="851082"/>
            </a:xfrm>
            <a:prstGeom prst="roundRect">
              <a:avLst>
                <a:gd name="adj" fmla="val 10000"/>
              </a:avLst>
            </a:prstGeom>
            <a:solidFill>
              <a:srgbClr val="A2E9F0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</a:rPr>
                <a:t>Research</a:t>
              </a:r>
            </a:p>
            <a:p>
              <a:pPr algn="ctr"/>
              <a:r>
                <a:rPr lang="en-GB" sz="1000" b="1" dirty="0">
                  <a:solidFill>
                    <a:schemeClr val="tx1"/>
                  </a:solidFill>
                </a:rPr>
                <a:t> Support Specialist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Maxx </a:t>
              </a:r>
              <a:r>
                <a:rPr lang="en-GB" sz="1000" dirty="0" err="1">
                  <a:solidFill>
                    <a:schemeClr val="tx1"/>
                  </a:solidFill>
                </a:rPr>
                <a:t>Obejero</a:t>
              </a:r>
              <a:r>
                <a:rPr lang="en-GB" sz="1000" dirty="0">
                  <a:solidFill>
                    <a:schemeClr val="tx1"/>
                  </a:solidFill>
                </a:rPr>
                <a:t> (FT)</a:t>
              </a:r>
            </a:p>
          </p:txBody>
        </p: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3808675A-B96B-4A77-ABFF-EA59C81D23DD}"/>
                </a:ext>
              </a:extLst>
            </p:cNvPr>
            <p:cNvCxnSpPr>
              <a:cxnSpLocks/>
              <a:endCxn id="241" idx="3"/>
            </p:cNvCxnSpPr>
            <p:nvPr/>
          </p:nvCxnSpPr>
          <p:spPr>
            <a:xfrm flipH="1" flipV="1">
              <a:off x="3672509" y="5624044"/>
              <a:ext cx="144646" cy="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0" name="Rectangle: Rounded Corners 169">
              <a:extLst>
                <a:ext uri="{FF2B5EF4-FFF2-40B4-BE49-F238E27FC236}">
                  <a16:creationId xmlns:a16="http://schemas.microsoft.com/office/drawing/2014/main" id="{5911C04C-753A-4AEB-81CB-684AAE8588D0}"/>
                </a:ext>
              </a:extLst>
            </p:cNvPr>
            <p:cNvSpPr/>
            <p:nvPr/>
          </p:nvSpPr>
          <p:spPr>
            <a:xfrm>
              <a:off x="2506495" y="4750706"/>
              <a:ext cx="1166199" cy="543690"/>
            </a:xfrm>
            <a:prstGeom prst="roundRect">
              <a:avLst>
                <a:gd name="adj" fmla="val 10000"/>
              </a:avLst>
            </a:prstGeom>
            <a:solidFill>
              <a:srgbClr val="A2E9F0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Research Support Manager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Jackie Gerencser</a:t>
              </a:r>
            </a:p>
          </p:txBody>
        </p:sp>
        <p:sp>
          <p:nvSpPr>
            <p:cNvPr id="173" name="Rectangle: Rounded Corners 172">
              <a:extLst>
                <a:ext uri="{FF2B5EF4-FFF2-40B4-BE49-F238E27FC236}">
                  <a16:creationId xmlns:a16="http://schemas.microsoft.com/office/drawing/2014/main" id="{A3B53292-F4CF-408B-9DE7-195AD84F1E6F}"/>
                </a:ext>
              </a:extLst>
            </p:cNvPr>
            <p:cNvSpPr/>
            <p:nvPr/>
          </p:nvSpPr>
          <p:spPr>
            <a:xfrm>
              <a:off x="3822239" y="4678254"/>
              <a:ext cx="1090497" cy="688595"/>
            </a:xfrm>
            <a:prstGeom prst="roundRect">
              <a:avLst>
                <a:gd name="adj" fmla="val 10000"/>
              </a:avLst>
            </a:prstGeom>
            <a:solidFill>
              <a:srgbClr val="A2E9F0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Research Support Specialist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Mary Kimani</a:t>
              </a:r>
            </a:p>
          </p:txBody>
        </p: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528FA54C-CB80-4DAB-9DAE-4C427505B68A}"/>
                </a:ext>
              </a:extLst>
            </p:cNvPr>
            <p:cNvCxnSpPr>
              <a:cxnSpLocks/>
              <a:stCxn id="170" idx="3"/>
              <a:endCxn id="173" idx="1"/>
            </p:cNvCxnSpPr>
            <p:nvPr/>
          </p:nvCxnSpPr>
          <p:spPr>
            <a:xfrm>
              <a:off x="3672694" y="5022551"/>
              <a:ext cx="149545" cy="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6" name="Straight Connector 365">
              <a:extLst>
                <a:ext uri="{FF2B5EF4-FFF2-40B4-BE49-F238E27FC236}">
                  <a16:creationId xmlns:a16="http://schemas.microsoft.com/office/drawing/2014/main" id="{CB19E70E-F8DF-4730-B128-6223D128CDCF}"/>
                </a:ext>
              </a:extLst>
            </p:cNvPr>
            <p:cNvCxnSpPr>
              <a:cxnSpLocks/>
              <a:stCxn id="170" idx="0"/>
              <a:endCxn id="112" idx="2"/>
            </p:cNvCxnSpPr>
            <p:nvPr/>
          </p:nvCxnSpPr>
          <p:spPr>
            <a:xfrm flipV="1">
              <a:off x="3089595" y="3374379"/>
              <a:ext cx="3050" cy="1376327"/>
            </a:xfrm>
            <a:prstGeom prst="lin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0AD40D6B-5933-4C25-AFBE-E2BF1221E3C9}"/>
                </a:ext>
              </a:extLst>
            </p:cNvPr>
            <p:cNvCxnSpPr>
              <a:cxnSpLocks/>
              <a:stCxn id="241" idx="2"/>
              <a:endCxn id="84" idx="0"/>
            </p:cNvCxnSpPr>
            <p:nvPr/>
          </p:nvCxnSpPr>
          <p:spPr>
            <a:xfrm flipH="1">
              <a:off x="3089502" y="5884459"/>
              <a:ext cx="1" cy="73825"/>
            </a:xfrm>
            <a:prstGeom prst="lin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959667B-A3E4-4485-BA9F-931AD049782E}"/>
              </a:ext>
            </a:extLst>
          </p:cNvPr>
          <p:cNvGrpSpPr/>
          <p:nvPr/>
        </p:nvGrpSpPr>
        <p:grpSpPr>
          <a:xfrm>
            <a:off x="2557543" y="2685249"/>
            <a:ext cx="2395666" cy="1962518"/>
            <a:chOff x="2606574" y="3984311"/>
            <a:chExt cx="2395666" cy="1962518"/>
          </a:xfrm>
        </p:grpSpPr>
        <p:sp>
          <p:nvSpPr>
            <p:cNvPr id="140" name="Rectangle: Rounded Corners 139">
              <a:extLst>
                <a:ext uri="{FF2B5EF4-FFF2-40B4-BE49-F238E27FC236}">
                  <a16:creationId xmlns:a16="http://schemas.microsoft.com/office/drawing/2014/main" id="{FAF4A080-68A8-4252-A578-5F97615E1821}"/>
                </a:ext>
              </a:extLst>
            </p:cNvPr>
            <p:cNvSpPr/>
            <p:nvPr/>
          </p:nvSpPr>
          <p:spPr>
            <a:xfrm>
              <a:off x="3913906" y="4362095"/>
              <a:ext cx="1060123" cy="836374"/>
            </a:xfrm>
            <a:prstGeom prst="roundRect">
              <a:avLst>
                <a:gd name="adj" fmla="val 10000"/>
              </a:avLst>
            </a:prstGeom>
            <a:solidFill>
              <a:srgbClr val="A2E9F0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Research </a:t>
              </a:r>
            </a:p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Support Specialist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Claudia Gonzalez-Lopez</a:t>
              </a:r>
            </a:p>
          </p:txBody>
        </p:sp>
        <p:sp>
          <p:nvSpPr>
            <p:cNvPr id="151" name="Rectangle: Rounded Corners 150">
              <a:extLst>
                <a:ext uri="{FF2B5EF4-FFF2-40B4-BE49-F238E27FC236}">
                  <a16:creationId xmlns:a16="http://schemas.microsoft.com/office/drawing/2014/main" id="{D88AEB0F-0724-4BC2-8BDB-FFAAF4F5D89E}"/>
                </a:ext>
              </a:extLst>
            </p:cNvPr>
            <p:cNvSpPr/>
            <p:nvPr/>
          </p:nvSpPr>
          <p:spPr>
            <a:xfrm>
              <a:off x="3935091" y="5258234"/>
              <a:ext cx="1067149" cy="688595"/>
            </a:xfrm>
            <a:prstGeom prst="roundRect">
              <a:avLst>
                <a:gd name="adj" fmla="val 10000"/>
              </a:avLst>
            </a:prstGeom>
            <a:solidFill>
              <a:srgbClr val="A2E9F0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Research </a:t>
              </a:r>
            </a:p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Support Specialist 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Matthew Goff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60" name="Straight Connector 259">
              <a:extLst>
                <a:ext uri="{FF2B5EF4-FFF2-40B4-BE49-F238E27FC236}">
                  <a16:creationId xmlns:a16="http://schemas.microsoft.com/office/drawing/2014/main" id="{B3FBDA30-3BAF-49B0-8692-1BAA1FCFBD89}"/>
                </a:ext>
              </a:extLst>
            </p:cNvPr>
            <p:cNvCxnSpPr>
              <a:cxnSpLocks/>
            </p:cNvCxnSpPr>
            <p:nvPr/>
          </p:nvCxnSpPr>
          <p:spPr>
            <a:xfrm>
              <a:off x="3818503" y="4328637"/>
              <a:ext cx="1" cy="127389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1" name="Straight Connector 420">
              <a:extLst>
                <a:ext uri="{FF2B5EF4-FFF2-40B4-BE49-F238E27FC236}">
                  <a16:creationId xmlns:a16="http://schemas.microsoft.com/office/drawing/2014/main" id="{7EF88172-663F-4332-9D10-517DA22BC5BC}"/>
                </a:ext>
              </a:extLst>
            </p:cNvPr>
            <p:cNvCxnSpPr>
              <a:cxnSpLocks/>
              <a:endCxn id="112" idx="3"/>
            </p:cNvCxnSpPr>
            <p:nvPr/>
          </p:nvCxnSpPr>
          <p:spPr>
            <a:xfrm flipH="1">
              <a:off x="3766673" y="4332012"/>
              <a:ext cx="49988" cy="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604679C5-7E4D-430E-B6E4-DF05DD069E89}"/>
                </a:ext>
              </a:extLst>
            </p:cNvPr>
            <p:cNvCxnSpPr>
              <a:cxnSpLocks/>
              <a:endCxn id="151" idx="1"/>
            </p:cNvCxnSpPr>
            <p:nvPr/>
          </p:nvCxnSpPr>
          <p:spPr>
            <a:xfrm>
              <a:off x="3811676" y="5602532"/>
              <a:ext cx="12341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2" name="Rectangle: Rounded Corners 111">
              <a:extLst>
                <a:ext uri="{FF2B5EF4-FFF2-40B4-BE49-F238E27FC236}">
                  <a16:creationId xmlns:a16="http://schemas.microsoft.com/office/drawing/2014/main" id="{E83372EE-20A4-4452-98AC-FC1C7EF1F7A3}"/>
                </a:ext>
              </a:extLst>
            </p:cNvPr>
            <p:cNvSpPr/>
            <p:nvPr/>
          </p:nvSpPr>
          <p:spPr>
            <a:xfrm>
              <a:off x="2606574" y="3984311"/>
              <a:ext cx="1160099" cy="695404"/>
            </a:xfrm>
            <a:prstGeom prst="roundRect">
              <a:avLst>
                <a:gd name="adj" fmla="val 10000"/>
              </a:avLst>
            </a:prstGeom>
            <a:solidFill>
              <a:srgbClr val="A2E9F0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</a:rPr>
                <a:t>Clinical Research Support Lead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Bannin De Witt Jansen</a:t>
              </a:r>
            </a:p>
          </p:txBody>
        </p: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AE159DF3-19D2-4B4F-8421-DF0C482EFD2B}"/>
                </a:ext>
              </a:extLst>
            </p:cNvPr>
            <p:cNvCxnSpPr>
              <a:cxnSpLocks/>
              <a:endCxn id="140" idx="1"/>
            </p:cNvCxnSpPr>
            <p:nvPr/>
          </p:nvCxnSpPr>
          <p:spPr>
            <a:xfrm>
              <a:off x="3825331" y="4780282"/>
              <a:ext cx="8857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11232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0C72B201049E4CBD679104FC5B9564" ma:contentTypeVersion="14" ma:contentTypeDescription="Create a new document." ma:contentTypeScope="" ma:versionID="2aa2e65d8faa484f6e778233e54736eb">
  <xsd:schema xmlns:xsd="http://www.w3.org/2001/XMLSchema" xmlns:xs="http://www.w3.org/2001/XMLSchema" xmlns:p="http://schemas.microsoft.com/office/2006/metadata/properties" xmlns:ns2="f0b56d17-87fc-4445-b0bf-f1c1e3ebc521" xmlns:ns3="11e6abe7-4700-48f8-ab1c-2188d8ed5552" targetNamespace="http://schemas.microsoft.com/office/2006/metadata/properties" ma:root="true" ma:fieldsID="049aee4fc9037e6c27f7a2b6ac225d6f" ns2:_="" ns3:_="">
    <xsd:import namespace="f0b56d17-87fc-4445-b0bf-f1c1e3ebc521"/>
    <xsd:import namespace="11e6abe7-4700-48f8-ab1c-2188d8ed55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b56d17-87fc-4445-b0bf-f1c1e3ebc5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e6abe7-4700-48f8-ab1c-2188d8ed5552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77260241-406a-472c-b803-88d8f1063ce4}" ma:internalName="TaxCatchAll" ma:showField="CatchAllData" ma:web="11e6abe7-4700-48f8-ab1c-2188d8ed55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0b56d17-87fc-4445-b0bf-f1c1e3ebc521">
      <Terms xmlns="http://schemas.microsoft.com/office/infopath/2007/PartnerControls"/>
    </lcf76f155ced4ddcb4097134ff3c332f>
    <TaxCatchAll xmlns="11e6abe7-4700-48f8-ab1c-2188d8ed5552" xsi:nil="true"/>
  </documentManagement>
</p:properties>
</file>

<file path=customXml/itemProps1.xml><?xml version="1.0" encoding="utf-8"?>
<ds:datastoreItem xmlns:ds="http://schemas.openxmlformats.org/officeDocument/2006/customXml" ds:itemID="{A7CD2173-70B8-4D2E-9A46-B710ED758A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b56d17-87fc-4445-b0bf-f1c1e3ebc521"/>
    <ds:schemaRef ds:uri="11e6abe7-4700-48f8-ab1c-2188d8ed55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4BA00C-3A29-4C33-8CBA-69B2996DA9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8B8541-B516-4B39-AA8E-026A3D69C2EC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11e6abe7-4700-48f8-ab1c-2188d8ed5552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f0b56d17-87fc-4445-b0bf-f1c1e3ebc52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2014</TotalTime>
  <Words>247</Words>
  <Application>Microsoft Office PowerPoint</Application>
  <PresentationFormat>Widescreen</PresentationFormat>
  <Paragraphs>92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Batliner</dc:creator>
  <cp:lastModifiedBy>Priscilla Warner</cp:lastModifiedBy>
  <cp:revision>171</cp:revision>
  <dcterms:created xsi:type="dcterms:W3CDTF">2024-09-03T11:10:51Z</dcterms:created>
  <dcterms:modified xsi:type="dcterms:W3CDTF">2025-08-18T11:00:32Z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0x010100710C72B201049E4CBD679104FC5B9564</vt:lpwstr>
  </property>
  <property fmtid="{D5CDD505-2E9C-101B-9397-08002B2CF9AE}" pid="3" name="MediaServiceImageTags">
    <vt:lpwstr/>
  </property>
</Properties>
</file>