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CCFFFF"/>
    <a:srgbClr val="CCECFF"/>
    <a:srgbClr val="FF9999"/>
    <a:srgbClr val="FFCC00"/>
    <a:srgbClr val="CCFFCC"/>
    <a:srgbClr val="66FFCC"/>
    <a:srgbClr val="A2E9F0"/>
    <a:srgbClr val="FCC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 varScale="1">
        <p:scale>
          <a:sx n="90" d="100"/>
          <a:sy n="90" d="100"/>
        </p:scale>
        <p:origin x="11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researchsupport.admin.ox.ac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111" descr="Text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9416516E-A7BE-4F6B-AAA1-17662AF312A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14" y="53483"/>
            <a:ext cx="2077085" cy="892810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34741" y="960913"/>
            <a:ext cx="2750401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/>
              <a:t>Research, Governance, Ethics and Assurance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BD4F38D-B7A3-4542-9C64-266BE69E26C1}"/>
              </a:ext>
            </a:extLst>
          </p:cNvPr>
          <p:cNvSpPr/>
          <p:nvPr/>
        </p:nvSpPr>
        <p:spPr>
          <a:xfrm>
            <a:off x="45527" y="1152472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26 November 2024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C479A88-CB0F-47A2-A0BD-4B4D0F220BD0}"/>
              </a:ext>
            </a:extLst>
          </p:cNvPr>
          <p:cNvSpPr/>
          <p:nvPr/>
        </p:nvSpPr>
        <p:spPr>
          <a:xfrm>
            <a:off x="3253005" y="1011267"/>
            <a:ext cx="1198204" cy="558329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Ferdousi Chowdhury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53C9E2CE-F524-41B5-B335-3328D293B72B}"/>
              </a:ext>
            </a:extLst>
          </p:cNvPr>
          <p:cNvCxnSpPr>
            <a:cxnSpLocks/>
          </p:cNvCxnSpPr>
          <p:nvPr/>
        </p:nvCxnSpPr>
        <p:spPr>
          <a:xfrm>
            <a:off x="26342" y="2654020"/>
            <a:ext cx="19185" cy="23168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4" name="Rectangle: Rounded Corners 253">
            <a:extLst>
              <a:ext uri="{FF2B5EF4-FFF2-40B4-BE49-F238E27FC236}">
                <a16:creationId xmlns:a16="http://schemas.microsoft.com/office/drawing/2014/main" id="{8374888C-3B9F-4BA0-A83E-0B6DEC884A6F}"/>
              </a:ext>
            </a:extLst>
          </p:cNvPr>
          <p:cNvSpPr/>
          <p:nvPr/>
        </p:nvSpPr>
        <p:spPr>
          <a:xfrm>
            <a:off x="4312267" y="62324"/>
            <a:ext cx="1357592" cy="638633"/>
          </a:xfrm>
          <a:prstGeom prst="roundRect">
            <a:avLst>
              <a:gd name="adj" fmla="val 10000"/>
            </a:avLst>
          </a:prstGeom>
          <a:solidFill>
            <a:srgbClr val="7798D3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Executive Director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Stephen Conway</a:t>
            </a:r>
            <a:br>
              <a:rPr lang="en-GB" sz="1000" b="1" dirty="0">
                <a:solidFill>
                  <a:schemeClr val="tx1"/>
                </a:solidFill>
              </a:rPr>
            </a:br>
            <a:endParaRPr lang="en-GB" sz="1000" b="1" dirty="0">
              <a:solidFill>
                <a:schemeClr val="tx1"/>
              </a:solidFill>
            </a:endParaRPr>
          </a:p>
          <a:p>
            <a:pPr algn="ctr"/>
            <a:endParaRPr lang="en-GB" sz="1000" b="1" dirty="0">
              <a:solidFill>
                <a:schemeClr val="tx1"/>
              </a:solidFill>
            </a:endParaRP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39AE2417-C1D4-4DC9-BE39-F98A743282E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3852107" y="895168"/>
            <a:ext cx="0" cy="1160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6" name="Rectangle: Rounded Corners 255">
            <a:extLst>
              <a:ext uri="{FF2B5EF4-FFF2-40B4-BE49-F238E27FC236}">
                <a16:creationId xmlns:a16="http://schemas.microsoft.com/office/drawing/2014/main" id="{A20375BF-016B-41CC-8C30-6A6DE458DEB7}"/>
              </a:ext>
            </a:extLst>
          </p:cNvPr>
          <p:cNvSpPr/>
          <p:nvPr/>
        </p:nvSpPr>
        <p:spPr>
          <a:xfrm>
            <a:off x="4683266" y="1011267"/>
            <a:ext cx="2666392" cy="540655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Head of Administration and Finance</a:t>
            </a:r>
          </a:p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Richard Somerville</a:t>
            </a:r>
            <a:br>
              <a:rPr lang="en-GB" sz="1000" b="1" dirty="0">
                <a:solidFill>
                  <a:schemeClr val="bg2">
                    <a:lumMod val="75000"/>
                  </a:schemeClr>
                </a:solidFill>
              </a:rPr>
            </a:b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7" name="Rectangle: Rounded Corners 256">
            <a:extLst>
              <a:ext uri="{FF2B5EF4-FFF2-40B4-BE49-F238E27FC236}">
                <a16:creationId xmlns:a16="http://schemas.microsoft.com/office/drawing/2014/main" id="{00EB42BB-5E62-4B07-8B2C-7FE9D2094647}"/>
              </a:ext>
            </a:extLst>
          </p:cNvPr>
          <p:cNvSpPr/>
          <p:nvPr/>
        </p:nvSpPr>
        <p:spPr>
          <a:xfrm>
            <a:off x="7483000" y="1071752"/>
            <a:ext cx="2349994" cy="417812"/>
          </a:xfrm>
          <a:prstGeom prst="roundRect">
            <a:avLst>
              <a:gd name="adj" fmla="val 10000"/>
            </a:avLst>
          </a:prstGeom>
          <a:solidFill>
            <a:srgbClr val="FFFFC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Executive Assistant to Stephen Conway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Emily Dyer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5AD361B9-416B-46EE-B3C2-09E13028ED78}"/>
              </a:ext>
            </a:extLst>
          </p:cNvPr>
          <p:cNvCxnSpPr>
            <a:cxnSpLocks/>
          </p:cNvCxnSpPr>
          <p:nvPr/>
        </p:nvCxnSpPr>
        <p:spPr>
          <a:xfrm flipV="1">
            <a:off x="3844263" y="903775"/>
            <a:ext cx="2172199" cy="6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46B6932-409C-4AB4-B421-827259D0AE8E}"/>
              </a:ext>
            </a:extLst>
          </p:cNvPr>
          <p:cNvCxnSpPr>
            <a:cxnSpLocks/>
            <a:stCxn id="256" idx="3"/>
            <a:endCxn id="257" idx="1"/>
          </p:cNvCxnSpPr>
          <p:nvPr/>
        </p:nvCxnSpPr>
        <p:spPr>
          <a:xfrm flipV="1">
            <a:off x="7349658" y="1280658"/>
            <a:ext cx="133342" cy="9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A056469C-7A06-456A-A5A9-89F46DFB209A}"/>
              </a:ext>
            </a:extLst>
          </p:cNvPr>
          <p:cNvSpPr/>
          <p:nvPr/>
        </p:nvSpPr>
        <p:spPr>
          <a:xfrm>
            <a:off x="386807" y="1712655"/>
            <a:ext cx="1235615" cy="441336"/>
          </a:xfrm>
          <a:prstGeom prst="roundRect">
            <a:avLst>
              <a:gd name="adj" fmla="val 10000"/>
            </a:avLst>
          </a:prstGeom>
          <a:solidFill>
            <a:srgbClr val="FF99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Assistant Director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Nicholas Connor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4B57203-8B86-4745-A3BE-5A1DC8B3686B}"/>
              </a:ext>
            </a:extLst>
          </p:cNvPr>
          <p:cNvSpPr/>
          <p:nvPr/>
        </p:nvSpPr>
        <p:spPr>
          <a:xfrm>
            <a:off x="108883" y="2705096"/>
            <a:ext cx="1269486" cy="673444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</a:t>
            </a:r>
            <a:r>
              <a:rPr lang="en-GB" sz="1000" dirty="0">
                <a:solidFill>
                  <a:schemeClr val="tx1"/>
                </a:solidFill>
                <a:cs typeface="Calibri"/>
              </a:rPr>
              <a:t> 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Helen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Barnby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-Porritt</a:t>
            </a:r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15FB8B54-9E31-4C34-98EB-846B2E7E61B0}"/>
              </a:ext>
            </a:extLst>
          </p:cNvPr>
          <p:cNvSpPr/>
          <p:nvPr/>
        </p:nvSpPr>
        <p:spPr>
          <a:xfrm>
            <a:off x="1414211" y="2787684"/>
            <a:ext cx="1039849" cy="565226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Leah Butts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B151F344-0596-482E-9291-4607B1C3EF77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25078" y="3041818"/>
            <a:ext cx="8380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0773AA0D-DD21-43FE-9795-4E6E0A95692A}"/>
              </a:ext>
            </a:extLst>
          </p:cNvPr>
          <p:cNvCxnSpPr>
            <a:cxnSpLocks/>
          </p:cNvCxnSpPr>
          <p:nvPr/>
        </p:nvCxnSpPr>
        <p:spPr>
          <a:xfrm flipH="1">
            <a:off x="1377722" y="3080547"/>
            <a:ext cx="3362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D724CCEA-F752-4A02-8316-603BF4F511DC}"/>
              </a:ext>
            </a:extLst>
          </p:cNvPr>
          <p:cNvSpPr/>
          <p:nvPr/>
        </p:nvSpPr>
        <p:spPr>
          <a:xfrm>
            <a:off x="107020" y="3402474"/>
            <a:ext cx="1263682" cy="532619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 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Jennifer Blaikie</a:t>
            </a:r>
            <a:endParaRPr lang="en-GB" sz="10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	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63C8778B-B701-44B5-9435-05142BBC47F5}"/>
              </a:ext>
            </a:extLst>
          </p:cNvPr>
          <p:cNvSpPr/>
          <p:nvPr/>
        </p:nvSpPr>
        <p:spPr>
          <a:xfrm>
            <a:off x="1417719" y="3402474"/>
            <a:ext cx="1041883" cy="578545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Charlie </a:t>
            </a:r>
            <a:r>
              <a:rPr lang="en-GB" sz="1000" dirty="0" err="1">
                <a:solidFill>
                  <a:schemeClr val="tx1"/>
                </a:solidFill>
                <a:cs typeface="Calibri"/>
              </a:rPr>
              <a:t>Brassley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2A43CA81-9825-444E-93B7-35A04855D520}"/>
              </a:ext>
            </a:extLst>
          </p:cNvPr>
          <p:cNvGrpSpPr/>
          <p:nvPr/>
        </p:nvGrpSpPr>
        <p:grpSpPr>
          <a:xfrm>
            <a:off x="94727" y="3984656"/>
            <a:ext cx="2370491" cy="673959"/>
            <a:chOff x="6236986" y="1898640"/>
            <a:chExt cx="2370491" cy="673959"/>
          </a:xfrm>
          <a:solidFill>
            <a:srgbClr val="CCFFCC"/>
          </a:solidFill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D605ED60-AC85-4847-9FFF-5A9B0A06DF3C}"/>
                </a:ext>
              </a:extLst>
            </p:cNvPr>
            <p:cNvSpPr/>
            <p:nvPr/>
          </p:nvSpPr>
          <p:spPr>
            <a:xfrm>
              <a:off x="6236986" y="1898640"/>
              <a:ext cx="1282696" cy="673959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Manager 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Rosemary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Musesengwa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2A7D4133-3A8A-4304-83D9-3584878DDBF9}"/>
                </a:ext>
              </a:extLst>
            </p:cNvPr>
            <p:cNvSpPr/>
            <p:nvPr/>
          </p:nvSpPr>
          <p:spPr>
            <a:xfrm>
              <a:off x="7565594" y="1965296"/>
              <a:ext cx="1041883" cy="578544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Administrator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Sami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Kelsh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8B9A346-CF09-4E28-BB3E-7C30239764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12961" y="2271977"/>
              <a:ext cx="77008" cy="0"/>
            </a:xfrm>
            <a:prstGeom prst="line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77B938D-6F0C-4DB2-A855-8EDE75BFFACF}"/>
              </a:ext>
            </a:extLst>
          </p:cNvPr>
          <p:cNvCxnSpPr>
            <a:cxnSpLocks/>
            <a:stCxn id="219" idx="2"/>
            <a:endCxn id="74" idx="0"/>
          </p:cNvCxnSpPr>
          <p:nvPr/>
        </p:nvCxnSpPr>
        <p:spPr>
          <a:xfrm>
            <a:off x="9185537" y="2664701"/>
            <a:ext cx="0" cy="110278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43E8FC6C-D6F1-4B3A-AD61-AAC0E19EA45F}"/>
              </a:ext>
            </a:extLst>
          </p:cNvPr>
          <p:cNvSpPr/>
          <p:nvPr/>
        </p:nvSpPr>
        <p:spPr>
          <a:xfrm>
            <a:off x="2586148" y="2017798"/>
            <a:ext cx="1110214" cy="695404"/>
          </a:xfrm>
          <a:prstGeom prst="roundRect">
            <a:avLst>
              <a:gd name="adj" fmla="val 10000"/>
            </a:avLst>
          </a:prstGeom>
          <a:solidFill>
            <a:srgbClr val="A2E9F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Clinical Research Support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Bannin De Witt Jansen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682957-80FC-4226-BFA4-961B37371E79}"/>
              </a:ext>
            </a:extLst>
          </p:cNvPr>
          <p:cNvGrpSpPr/>
          <p:nvPr/>
        </p:nvGrpSpPr>
        <p:grpSpPr>
          <a:xfrm>
            <a:off x="6178845" y="1701797"/>
            <a:ext cx="1234897" cy="3350568"/>
            <a:chOff x="6051874" y="2279635"/>
            <a:chExt cx="1234897" cy="3350568"/>
          </a:xfrm>
        </p:grpSpPr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98B0D5E1-35FF-4F0F-9CFC-B0FBCF60EE52}"/>
                </a:ext>
              </a:extLst>
            </p:cNvPr>
            <p:cNvCxnSpPr>
              <a:cxnSpLocks/>
              <a:endCxn id="283" idx="0"/>
            </p:cNvCxnSpPr>
            <p:nvPr/>
          </p:nvCxnSpPr>
          <p:spPr>
            <a:xfrm>
              <a:off x="6635925" y="2279635"/>
              <a:ext cx="0" cy="43469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0" name="Rectangle: Rounded Corners 279">
              <a:extLst>
                <a:ext uri="{FF2B5EF4-FFF2-40B4-BE49-F238E27FC236}">
                  <a16:creationId xmlns:a16="http://schemas.microsoft.com/office/drawing/2014/main" id="{7E204959-B0C3-4976-9AFD-D4B987F8B6BC}"/>
                </a:ext>
              </a:extLst>
            </p:cNvPr>
            <p:cNvSpPr/>
            <p:nvPr/>
          </p:nvSpPr>
          <p:spPr>
            <a:xfrm>
              <a:off x="6051874" y="3464396"/>
              <a:ext cx="1146682" cy="70336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/>
                <a:t>Operations and Training Associate</a:t>
              </a:r>
            </a:p>
            <a:p>
              <a:pPr algn="ctr"/>
              <a:r>
                <a:rPr lang="en-GB" sz="1000" dirty="0"/>
                <a:t>Karl Shepherd</a:t>
              </a:r>
            </a:p>
          </p:txBody>
        </p:sp>
        <p:sp>
          <p:nvSpPr>
            <p:cNvPr id="281" name="Rectangle: Rounded Corners 280">
              <a:extLst>
                <a:ext uri="{FF2B5EF4-FFF2-40B4-BE49-F238E27FC236}">
                  <a16:creationId xmlns:a16="http://schemas.microsoft.com/office/drawing/2014/main" id="{9218A7C7-38B1-43D5-8371-941AA0A564F8}"/>
                </a:ext>
              </a:extLst>
            </p:cNvPr>
            <p:cNvSpPr/>
            <p:nvPr/>
          </p:nvSpPr>
          <p:spPr>
            <a:xfrm>
              <a:off x="6055686" y="4989455"/>
              <a:ext cx="1142869" cy="640748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RS Support Administrator (RGEA)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Sarah Walker</a:t>
              </a:r>
            </a:p>
          </p:txBody>
        </p:sp>
        <p:sp>
          <p:nvSpPr>
            <p:cNvPr id="282" name="Rectangle: Rounded Corners 281">
              <a:extLst>
                <a:ext uri="{FF2B5EF4-FFF2-40B4-BE49-F238E27FC236}">
                  <a16:creationId xmlns:a16="http://schemas.microsoft.com/office/drawing/2014/main" id="{A5CBCA99-5D21-4502-9340-9AB162120A28}"/>
                </a:ext>
              </a:extLst>
            </p:cNvPr>
            <p:cNvSpPr/>
            <p:nvPr/>
          </p:nvSpPr>
          <p:spPr>
            <a:xfrm>
              <a:off x="6053464" y="4220628"/>
              <a:ext cx="1145092" cy="715955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and Training Associate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Mark Crossley</a:t>
              </a:r>
            </a:p>
          </p:txBody>
        </p:sp>
        <p:sp>
          <p:nvSpPr>
            <p:cNvPr id="283" name="Rectangle: Rounded Corners 282">
              <a:extLst>
                <a:ext uri="{FF2B5EF4-FFF2-40B4-BE49-F238E27FC236}">
                  <a16:creationId xmlns:a16="http://schemas.microsoft.com/office/drawing/2014/main" id="{63091834-5D20-4422-9749-2A41C648188B}"/>
                </a:ext>
              </a:extLst>
            </p:cNvPr>
            <p:cNvSpPr/>
            <p:nvPr/>
          </p:nvSpPr>
          <p:spPr>
            <a:xfrm>
              <a:off x="6053464" y="2714331"/>
              <a:ext cx="1164922" cy="69553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&amp; Training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Rachel Lloyd</a:t>
              </a:r>
            </a:p>
          </p:txBody>
        </p:sp>
        <p:cxnSp>
          <p:nvCxnSpPr>
            <p:cNvPr id="285" name="Straight Connector 222">
              <a:extLst>
                <a:ext uri="{FF2B5EF4-FFF2-40B4-BE49-F238E27FC236}">
                  <a16:creationId xmlns:a16="http://schemas.microsoft.com/office/drawing/2014/main" id="{EC834E8C-B265-4284-904F-0D340AD73DBE}"/>
                </a:ext>
              </a:extLst>
            </p:cNvPr>
            <p:cNvCxnSpPr>
              <a:cxnSpLocks/>
              <a:endCxn id="283" idx="3"/>
            </p:cNvCxnSpPr>
            <p:nvPr/>
          </p:nvCxnSpPr>
          <p:spPr>
            <a:xfrm rot="16200000" flipV="1">
              <a:off x="6128712" y="4151771"/>
              <a:ext cx="2247733" cy="68384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B851EA2F-6BE2-4CE6-993E-1C5CB233F12D}"/>
                </a:ext>
              </a:extLst>
            </p:cNvPr>
            <p:cNvCxnSpPr>
              <a:cxnSpLocks/>
              <a:endCxn id="280" idx="3"/>
            </p:cNvCxnSpPr>
            <p:nvPr/>
          </p:nvCxnSpPr>
          <p:spPr>
            <a:xfrm flipH="1">
              <a:off x="7198556" y="3816076"/>
              <a:ext cx="7526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F319A137-E814-4D24-B436-7C463E542953}"/>
                </a:ext>
              </a:extLst>
            </p:cNvPr>
            <p:cNvCxnSpPr>
              <a:cxnSpLocks/>
              <a:endCxn id="281" idx="3"/>
            </p:cNvCxnSpPr>
            <p:nvPr/>
          </p:nvCxnSpPr>
          <p:spPr>
            <a:xfrm flipH="1">
              <a:off x="7198555" y="5309829"/>
              <a:ext cx="7843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F8A80657-12AA-4F5B-9987-7364E50BFF77}"/>
                </a:ext>
              </a:extLst>
            </p:cNvPr>
            <p:cNvCxnSpPr>
              <a:cxnSpLocks/>
              <a:endCxn id="282" idx="3"/>
            </p:cNvCxnSpPr>
            <p:nvPr/>
          </p:nvCxnSpPr>
          <p:spPr>
            <a:xfrm flipH="1">
              <a:off x="7198556" y="4578606"/>
              <a:ext cx="8821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D66E91-F06F-412D-877E-D45AEFA69F80}"/>
              </a:ext>
            </a:extLst>
          </p:cNvPr>
          <p:cNvGrpSpPr/>
          <p:nvPr/>
        </p:nvGrpSpPr>
        <p:grpSpPr>
          <a:xfrm>
            <a:off x="4926124" y="1692243"/>
            <a:ext cx="1242093" cy="3516798"/>
            <a:chOff x="4701536" y="2270767"/>
            <a:chExt cx="1242093" cy="3516798"/>
          </a:xfrm>
        </p:grpSpPr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BC8FB1C7-B800-45F0-92F0-0164C6ADE7E3}"/>
                </a:ext>
              </a:extLst>
            </p:cNvPr>
            <p:cNvCxnSpPr>
              <a:cxnSpLocks/>
              <a:stCxn id="262" idx="1"/>
            </p:cNvCxnSpPr>
            <p:nvPr/>
          </p:nvCxnSpPr>
          <p:spPr>
            <a:xfrm flipH="1">
              <a:off x="4707959" y="3864628"/>
              <a:ext cx="563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F5B92BC4-54D4-4769-9A12-28E6CAAA3A7C}"/>
                </a:ext>
              </a:extLst>
            </p:cNvPr>
            <p:cNvCxnSpPr>
              <a:cxnSpLocks/>
              <a:endCxn id="266" idx="0"/>
            </p:cNvCxnSpPr>
            <p:nvPr/>
          </p:nvCxnSpPr>
          <p:spPr>
            <a:xfrm>
              <a:off x="5327646" y="2270767"/>
              <a:ext cx="9602" cy="4435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88D303E7-D919-4851-A09B-1C5120534691}"/>
                </a:ext>
              </a:extLst>
            </p:cNvPr>
            <p:cNvCxnSpPr>
              <a:cxnSpLocks/>
              <a:stCxn id="263" idx="1"/>
            </p:cNvCxnSpPr>
            <p:nvPr/>
          </p:nvCxnSpPr>
          <p:spPr>
            <a:xfrm flipH="1">
              <a:off x="4707959" y="5467191"/>
              <a:ext cx="96043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2" name="Rectangle: Rounded Corners 261">
              <a:extLst>
                <a:ext uri="{FF2B5EF4-FFF2-40B4-BE49-F238E27FC236}">
                  <a16:creationId xmlns:a16="http://schemas.microsoft.com/office/drawing/2014/main" id="{DA00248C-8B62-4750-B315-8E32B41D356B}"/>
                </a:ext>
              </a:extLst>
            </p:cNvPr>
            <p:cNvSpPr/>
            <p:nvPr/>
          </p:nvSpPr>
          <p:spPr>
            <a:xfrm>
              <a:off x="4764277" y="3512948"/>
              <a:ext cx="1166513" cy="70336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Specialist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Amy Beveridge </a:t>
              </a:r>
            </a:p>
          </p:txBody>
        </p:sp>
        <p:sp>
          <p:nvSpPr>
            <p:cNvPr id="263" name="Rectangle: Rounded Corners 262">
              <a:extLst>
                <a:ext uri="{FF2B5EF4-FFF2-40B4-BE49-F238E27FC236}">
                  <a16:creationId xmlns:a16="http://schemas.microsoft.com/office/drawing/2014/main" id="{CA3F4733-CAB0-439A-820A-1CB967929505}"/>
                </a:ext>
              </a:extLst>
            </p:cNvPr>
            <p:cNvSpPr/>
            <p:nvPr/>
          </p:nvSpPr>
          <p:spPr>
            <a:xfrm>
              <a:off x="4804002" y="5146817"/>
              <a:ext cx="1100023" cy="640748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Rozhin</a:t>
              </a:r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Razavi</a:t>
              </a:r>
              <a:endPara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4" name="Rectangle: Rounded Corners 263">
              <a:extLst>
                <a:ext uri="{FF2B5EF4-FFF2-40B4-BE49-F238E27FC236}">
                  <a16:creationId xmlns:a16="http://schemas.microsoft.com/office/drawing/2014/main" id="{BCE40710-CE3B-4FFE-A621-E4A02E71B5CC}"/>
                </a:ext>
              </a:extLst>
            </p:cNvPr>
            <p:cNvSpPr/>
            <p:nvPr/>
          </p:nvSpPr>
          <p:spPr>
            <a:xfrm>
              <a:off x="4778165" y="4335495"/>
              <a:ext cx="1165464" cy="715955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Karolina Gulbickaite</a:t>
              </a:r>
            </a:p>
          </p:txBody>
        </p:sp>
        <p:sp>
          <p:nvSpPr>
            <p:cNvPr id="266" name="Rectangle: Rounded Corners 265">
              <a:extLst>
                <a:ext uri="{FF2B5EF4-FFF2-40B4-BE49-F238E27FC236}">
                  <a16:creationId xmlns:a16="http://schemas.microsoft.com/office/drawing/2014/main" id="{EA65976B-3C32-4833-B2C3-9E6238A882FB}"/>
                </a:ext>
              </a:extLst>
            </p:cNvPr>
            <p:cNvSpPr/>
            <p:nvPr/>
          </p:nvSpPr>
          <p:spPr>
            <a:xfrm>
              <a:off x="4764277" y="2714331"/>
              <a:ext cx="1145941" cy="69553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Human Tissue Governance Lead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Sandrine Rendel</a:t>
              </a:r>
            </a:p>
          </p:txBody>
        </p: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835AD547-77AE-46C0-8C45-857ED1328934}"/>
                </a:ext>
              </a:extLst>
            </p:cNvPr>
            <p:cNvCxnSpPr>
              <a:cxnSpLocks/>
            </p:cNvCxnSpPr>
            <p:nvPr/>
          </p:nvCxnSpPr>
          <p:spPr>
            <a:xfrm>
              <a:off x="4701536" y="3115891"/>
              <a:ext cx="6423" cy="23584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6C06FF-9F1C-421A-A36B-E87F60CEF0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3115891"/>
              <a:ext cx="5874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0937654-8697-411A-9515-639E7A1E8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4694358"/>
              <a:ext cx="7245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049B3EF3-CE6D-4F37-9985-60B74C489541}"/>
              </a:ext>
            </a:extLst>
          </p:cNvPr>
          <p:cNvSpPr/>
          <p:nvPr/>
        </p:nvSpPr>
        <p:spPr>
          <a:xfrm>
            <a:off x="117341" y="4753486"/>
            <a:ext cx="1275474" cy="742960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Yolande Monger (FT)</a:t>
            </a:r>
            <a:endParaRPr lang="en-GB" sz="10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58E34A5-0AC4-4559-9DBD-2693265F825A}"/>
              </a:ext>
            </a:extLst>
          </p:cNvPr>
          <p:cNvCxnSpPr>
            <a:cxnSpLocks/>
          </p:cNvCxnSpPr>
          <p:nvPr/>
        </p:nvCxnSpPr>
        <p:spPr>
          <a:xfrm>
            <a:off x="2939235" y="1290431"/>
            <a:ext cx="0" cy="7273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150F0C31-F4ED-4AE2-888C-64C7DAC63AF1}"/>
              </a:ext>
            </a:extLst>
          </p:cNvPr>
          <p:cNvCxnSpPr>
            <a:cxnSpLocks/>
          </p:cNvCxnSpPr>
          <p:nvPr/>
        </p:nvCxnSpPr>
        <p:spPr>
          <a:xfrm flipH="1">
            <a:off x="24859" y="4970903"/>
            <a:ext cx="84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6BEDF3-B708-48B1-B1B3-7339F214D8BC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3852107" y="1569596"/>
            <a:ext cx="0" cy="1226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7D018FE-265E-4033-B545-ACA8BBC7EA0B}"/>
              </a:ext>
            </a:extLst>
          </p:cNvPr>
          <p:cNvGrpSpPr/>
          <p:nvPr/>
        </p:nvGrpSpPr>
        <p:grpSpPr>
          <a:xfrm>
            <a:off x="7487675" y="1701797"/>
            <a:ext cx="1022747" cy="1770590"/>
            <a:chOff x="1908336" y="654806"/>
            <a:chExt cx="1022747" cy="1770590"/>
          </a:xfrm>
        </p:grpSpPr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FD0A9632-C39F-47AE-A23B-EDC802CB1310}"/>
                </a:ext>
              </a:extLst>
            </p:cNvPr>
            <p:cNvSpPr/>
            <p:nvPr/>
          </p:nvSpPr>
          <p:spPr>
            <a:xfrm>
              <a:off x="1908336" y="1083382"/>
              <a:ext cx="1022747" cy="5547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and Insurance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Gary Priest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E833569D-48F0-4761-8511-1F974A43CCD4}"/>
                </a:ext>
              </a:extLst>
            </p:cNvPr>
            <p:cNvSpPr/>
            <p:nvPr/>
          </p:nvSpPr>
          <p:spPr>
            <a:xfrm>
              <a:off x="1908336" y="1736397"/>
              <a:ext cx="1022747" cy="6889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&amp; Insurance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Anna Wright</a:t>
              </a:r>
            </a:p>
          </p:txBody>
        </p: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A11611B0-049C-44FD-9365-C8A22A55B404}"/>
                </a:ext>
              </a:extLst>
            </p:cNvPr>
            <p:cNvCxnSpPr>
              <a:cxnSpLocks/>
              <a:stCxn id="126" idx="2"/>
              <a:endCxn id="129" idx="0"/>
            </p:cNvCxnSpPr>
            <p:nvPr/>
          </p:nvCxnSpPr>
          <p:spPr>
            <a:xfrm>
              <a:off x="2419710" y="1638181"/>
              <a:ext cx="0" cy="982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6BCBE608-2719-427E-8D77-9BB6BFB5834D}"/>
                </a:ext>
              </a:extLst>
            </p:cNvPr>
            <p:cNvCxnSpPr>
              <a:cxnSpLocks/>
              <a:stCxn id="126" idx="0"/>
            </p:cNvCxnSpPr>
            <p:nvPr/>
          </p:nvCxnSpPr>
          <p:spPr>
            <a:xfrm flipH="1" flipV="1">
              <a:off x="2419709" y="654806"/>
              <a:ext cx="1" cy="42857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1EB04C-D302-4742-B4FD-6063EA0F1780}"/>
              </a:ext>
            </a:extLst>
          </p:cNvPr>
          <p:cNvGrpSpPr/>
          <p:nvPr/>
        </p:nvGrpSpPr>
        <p:grpSpPr>
          <a:xfrm>
            <a:off x="11113667" y="1689968"/>
            <a:ext cx="993563" cy="1296822"/>
            <a:chOff x="3914321" y="1577220"/>
            <a:chExt cx="993563" cy="1296822"/>
          </a:xfrm>
        </p:grpSpPr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486EAD4F-1B7C-4016-B913-B14CD1425F4B}"/>
                </a:ext>
              </a:extLst>
            </p:cNvPr>
            <p:cNvSpPr/>
            <p:nvPr/>
          </p:nvSpPr>
          <p:spPr>
            <a:xfrm>
              <a:off x="3914321" y="2007570"/>
              <a:ext cx="993563" cy="866472"/>
            </a:xfrm>
            <a:prstGeom prst="roundRect">
              <a:avLst>
                <a:gd name="adj" fmla="val 10000"/>
              </a:avLst>
            </a:prstGeom>
            <a:solidFill>
              <a:srgbClr val="D1B7F7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Information Systems Manager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Alessandro Mirto</a:t>
              </a:r>
            </a:p>
          </p:txBody>
        </p: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302290FE-BAC1-4824-B954-5389029BB718}"/>
                </a:ext>
              </a:extLst>
            </p:cNvPr>
            <p:cNvCxnSpPr>
              <a:cxnSpLocks/>
              <a:endCxn id="68" idx="0"/>
            </p:cNvCxnSpPr>
            <p:nvPr/>
          </p:nvCxnSpPr>
          <p:spPr>
            <a:xfrm>
              <a:off x="4411103" y="1577220"/>
              <a:ext cx="0" cy="43035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CB3A9413-63D7-4A32-A28D-6AD4CA9CC4B1}"/>
              </a:ext>
            </a:extLst>
          </p:cNvPr>
          <p:cNvCxnSpPr>
            <a:cxnSpLocks/>
          </p:cNvCxnSpPr>
          <p:nvPr/>
        </p:nvCxnSpPr>
        <p:spPr>
          <a:xfrm flipV="1">
            <a:off x="3852107" y="1686328"/>
            <a:ext cx="7758342" cy="183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99060AE9-DB35-45B9-AA81-D184C6037B35}"/>
              </a:ext>
            </a:extLst>
          </p:cNvPr>
          <p:cNvCxnSpPr>
            <a:cxnSpLocks/>
            <a:endCxn id="256" idx="0"/>
          </p:cNvCxnSpPr>
          <p:nvPr/>
        </p:nvCxnSpPr>
        <p:spPr>
          <a:xfrm>
            <a:off x="6016462" y="898265"/>
            <a:ext cx="0" cy="1130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37D1EA71-EE1C-499E-B512-39453B616C48}"/>
              </a:ext>
            </a:extLst>
          </p:cNvPr>
          <p:cNvCxnSpPr>
            <a:cxnSpLocks/>
            <a:endCxn id="254" idx="2"/>
          </p:cNvCxnSpPr>
          <p:nvPr/>
        </p:nvCxnSpPr>
        <p:spPr>
          <a:xfrm flipV="1">
            <a:off x="4991063" y="700957"/>
            <a:ext cx="0" cy="2173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63DBA62A-808D-4789-A5E6-605EF20861FD}"/>
              </a:ext>
            </a:extLst>
          </p:cNvPr>
          <p:cNvCxnSpPr>
            <a:cxnSpLocks/>
            <a:stCxn id="83" idx="2"/>
          </p:cNvCxnSpPr>
          <p:nvPr/>
        </p:nvCxnSpPr>
        <p:spPr>
          <a:xfrm>
            <a:off x="1004615" y="2153991"/>
            <a:ext cx="0" cy="4871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B409795-8DAD-4C9E-8177-B0F789A8AA84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2939235" y="1290432"/>
            <a:ext cx="3137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8A45B05D-66FB-4FF0-9600-C4687EF92E9F}"/>
              </a:ext>
            </a:extLst>
          </p:cNvPr>
          <p:cNvCxnSpPr>
            <a:cxnSpLocks/>
            <a:stCxn id="117" idx="1"/>
          </p:cNvCxnSpPr>
          <p:nvPr/>
        </p:nvCxnSpPr>
        <p:spPr>
          <a:xfrm flipH="1">
            <a:off x="30178" y="3668784"/>
            <a:ext cx="7684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5C7CEA03-6027-41FD-9B99-E16DC99FDC00}"/>
              </a:ext>
            </a:extLst>
          </p:cNvPr>
          <p:cNvCxnSpPr>
            <a:cxnSpLocks/>
          </p:cNvCxnSpPr>
          <p:nvPr/>
        </p:nvCxnSpPr>
        <p:spPr>
          <a:xfrm flipH="1">
            <a:off x="25345" y="2654020"/>
            <a:ext cx="97859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7A0B037A-58EE-4363-8942-63DEC9B9B2C4}"/>
              </a:ext>
            </a:extLst>
          </p:cNvPr>
          <p:cNvCxnSpPr>
            <a:cxnSpLocks/>
            <a:stCxn id="85" idx="1"/>
          </p:cNvCxnSpPr>
          <p:nvPr/>
        </p:nvCxnSpPr>
        <p:spPr>
          <a:xfrm flipH="1">
            <a:off x="45527" y="4321636"/>
            <a:ext cx="49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3C0B1EFF-64BC-4B75-A021-F4A17D0BF7B8}"/>
              </a:ext>
            </a:extLst>
          </p:cNvPr>
          <p:cNvCxnSpPr>
            <a:cxnSpLocks/>
            <a:endCxn id="83" idx="3"/>
          </p:cNvCxnSpPr>
          <p:nvPr/>
        </p:nvCxnSpPr>
        <p:spPr>
          <a:xfrm flipH="1" flipV="1">
            <a:off x="1622422" y="1933323"/>
            <a:ext cx="1316813" cy="20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B78A309A-9042-4C04-88A1-EF2784358AC5}"/>
              </a:ext>
            </a:extLst>
          </p:cNvPr>
          <p:cNvCxnSpPr>
            <a:cxnSpLocks/>
            <a:endCxn id="241" idx="1"/>
          </p:cNvCxnSpPr>
          <p:nvPr/>
        </p:nvCxnSpPr>
        <p:spPr>
          <a:xfrm>
            <a:off x="2490490" y="3589226"/>
            <a:ext cx="73614" cy="0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90" name="Group 389">
            <a:extLst>
              <a:ext uri="{FF2B5EF4-FFF2-40B4-BE49-F238E27FC236}">
                <a16:creationId xmlns:a16="http://schemas.microsoft.com/office/drawing/2014/main" id="{9E3A6E97-91B5-420D-A3C4-DA8481DB34C3}"/>
              </a:ext>
            </a:extLst>
          </p:cNvPr>
          <p:cNvGrpSpPr/>
          <p:nvPr/>
        </p:nvGrpSpPr>
        <p:grpSpPr>
          <a:xfrm>
            <a:off x="2478469" y="1933323"/>
            <a:ext cx="2428728" cy="3740996"/>
            <a:chOff x="10238535" y="1112009"/>
            <a:chExt cx="2428728" cy="3740996"/>
          </a:xfrm>
        </p:grpSpPr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F48EB40E-00E0-4801-97BD-09E8E3265E62}"/>
                </a:ext>
              </a:extLst>
            </p:cNvPr>
            <p:cNvGrpSpPr/>
            <p:nvPr/>
          </p:nvGrpSpPr>
          <p:grpSpPr>
            <a:xfrm>
              <a:off x="10238535" y="1112009"/>
              <a:ext cx="2428728" cy="3740996"/>
              <a:chOff x="7893928" y="1003450"/>
              <a:chExt cx="2428728" cy="3740996"/>
            </a:xfrm>
          </p:grpSpPr>
          <p:sp>
            <p:nvSpPr>
              <p:cNvPr id="241" name="Rectangle: Rounded Corners 240">
                <a:extLst>
                  <a:ext uri="{FF2B5EF4-FFF2-40B4-BE49-F238E27FC236}">
                    <a16:creationId xmlns:a16="http://schemas.microsoft.com/office/drawing/2014/main" id="{E13E189A-17A5-4B3F-9679-58DCC82A6DAC}"/>
                  </a:ext>
                </a:extLst>
              </p:cNvPr>
              <p:cNvSpPr/>
              <p:nvPr/>
            </p:nvSpPr>
            <p:spPr>
              <a:xfrm>
                <a:off x="7979563" y="2398938"/>
                <a:ext cx="1152945" cy="520830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 Manager 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Ronja Bahadori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	</a:t>
                </a:r>
              </a:p>
              <a:p>
                <a:pPr algn="ctr"/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9F4BD28B-D19A-498B-A601-7F93A57C8F51}"/>
                  </a:ext>
                </a:extLst>
              </p:cNvPr>
              <p:cNvSpPr/>
              <p:nvPr/>
            </p:nvSpPr>
            <p:spPr>
              <a:xfrm>
                <a:off x="7974334" y="2955427"/>
                <a:ext cx="1160099" cy="557153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 Manager </a:t>
                </a:r>
              </a:p>
              <a:p>
                <a:pPr algn="ctr"/>
                <a:r>
                  <a:rPr lang="en-GB" sz="10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Carol Cornelius</a:t>
                </a:r>
                <a:endPara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A0D6BBAA-E748-4298-953C-7E51EF8C3483}"/>
                  </a:ext>
                </a:extLst>
              </p:cNvPr>
              <p:cNvCxnSpPr>
                <a:cxnSpLocks/>
                <a:endCxn id="84" idx="3"/>
              </p:cNvCxnSpPr>
              <p:nvPr/>
            </p:nvCxnSpPr>
            <p:spPr>
              <a:xfrm flipH="1">
                <a:off x="9134433" y="3234003"/>
                <a:ext cx="111305" cy="1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0" name="Rectangle: Rounded Corners 139">
                <a:extLst>
                  <a:ext uri="{FF2B5EF4-FFF2-40B4-BE49-F238E27FC236}">
                    <a16:creationId xmlns:a16="http://schemas.microsoft.com/office/drawing/2014/main" id="{FAF4A080-68A8-4252-A578-5F97615E1821}"/>
                  </a:ext>
                </a:extLst>
              </p:cNvPr>
              <p:cNvSpPr/>
              <p:nvPr/>
            </p:nvSpPr>
            <p:spPr>
              <a:xfrm>
                <a:off x="9246417" y="3908072"/>
                <a:ext cx="1076239" cy="836374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</a:t>
                </a:r>
              </a:p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Support Specialist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Claudia Gonzalez-Lopez</a:t>
                </a:r>
              </a:p>
            </p:txBody>
          </p:sp>
          <p:sp>
            <p:nvSpPr>
              <p:cNvPr id="143" name="Rectangle: Rounded Corners 142">
                <a:extLst>
                  <a:ext uri="{FF2B5EF4-FFF2-40B4-BE49-F238E27FC236}">
                    <a16:creationId xmlns:a16="http://schemas.microsoft.com/office/drawing/2014/main" id="{9DD8EBAB-C4DE-44E1-A2C6-C56D06000018}"/>
                  </a:ext>
                </a:extLst>
              </p:cNvPr>
              <p:cNvSpPr/>
              <p:nvPr/>
            </p:nvSpPr>
            <p:spPr>
              <a:xfrm>
                <a:off x="9245738" y="3041984"/>
                <a:ext cx="1065036" cy="844594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</a:rPr>
                  <a:t>Research</a:t>
                </a:r>
              </a:p>
              <a:p>
                <a:pPr algn="ctr"/>
                <a:r>
                  <a:rPr lang="en-GB" sz="1000" b="1" dirty="0">
                    <a:solidFill>
                      <a:schemeClr val="tx1"/>
                    </a:solidFill>
                  </a:rPr>
                  <a:t> Support Specialist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Maxx </a:t>
                </a:r>
                <a:r>
                  <a:rPr lang="en-GB" sz="1000" dirty="0" err="1">
                    <a:solidFill>
                      <a:schemeClr val="tx1"/>
                    </a:solidFill>
                  </a:rPr>
                  <a:t>Obejero</a:t>
                </a:r>
                <a:r>
                  <a:rPr lang="en-GB" sz="1000" dirty="0">
                    <a:solidFill>
                      <a:schemeClr val="tx1"/>
                    </a:solidFill>
                  </a:rPr>
                  <a:t> (FT)</a:t>
                </a:r>
              </a:p>
            </p:txBody>
          </p:sp>
          <p:sp>
            <p:nvSpPr>
              <p:cNvPr id="151" name="Rectangle: Rounded Corners 150">
                <a:extLst>
                  <a:ext uri="{FF2B5EF4-FFF2-40B4-BE49-F238E27FC236}">
                    <a16:creationId xmlns:a16="http://schemas.microsoft.com/office/drawing/2014/main" id="{D88AEB0F-0724-4BC2-8BDB-FFAAF4F5D89E}"/>
                  </a:ext>
                </a:extLst>
              </p:cNvPr>
              <p:cNvSpPr/>
              <p:nvPr/>
            </p:nvSpPr>
            <p:spPr>
              <a:xfrm>
                <a:off x="9198445" y="2315807"/>
                <a:ext cx="1109059" cy="688595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</a:t>
                </a:r>
              </a:p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Support Specialist 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Matthew Goff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3808675A-B96B-4A77-ABFF-EA59C81D23DD}"/>
                  </a:ext>
                </a:extLst>
              </p:cNvPr>
              <p:cNvCxnSpPr>
                <a:cxnSpLocks/>
                <a:stCxn id="151" idx="1"/>
                <a:endCxn id="241" idx="3"/>
              </p:cNvCxnSpPr>
              <p:nvPr/>
            </p:nvCxnSpPr>
            <p:spPr>
              <a:xfrm flipH="1" flipV="1">
                <a:off x="9132508" y="2659353"/>
                <a:ext cx="65937" cy="75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>
                <a:extLst>
                  <a:ext uri="{FF2B5EF4-FFF2-40B4-BE49-F238E27FC236}">
                    <a16:creationId xmlns:a16="http://schemas.microsoft.com/office/drawing/2014/main" id="{B3FBDA30-3BAF-49B0-8692-1BAA1FCFBD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89075" y="3234003"/>
                <a:ext cx="0" cy="86121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0" name="Rectangle: Rounded Corners 169">
                <a:extLst>
                  <a:ext uri="{FF2B5EF4-FFF2-40B4-BE49-F238E27FC236}">
                    <a16:creationId xmlns:a16="http://schemas.microsoft.com/office/drawing/2014/main" id="{5911C04C-753A-4AEB-81CB-684AAE8588D0}"/>
                  </a:ext>
                </a:extLst>
              </p:cNvPr>
              <p:cNvSpPr/>
              <p:nvPr/>
            </p:nvSpPr>
            <p:spPr>
              <a:xfrm>
                <a:off x="7981488" y="1819289"/>
                <a:ext cx="1152945" cy="543690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Manager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Jackie Gerencser</a:t>
                </a:r>
              </a:p>
            </p:txBody>
          </p:sp>
          <p:sp>
            <p:nvSpPr>
              <p:cNvPr id="173" name="Rectangle: Rounded Corners 172">
                <a:extLst>
                  <a:ext uri="{FF2B5EF4-FFF2-40B4-BE49-F238E27FC236}">
                    <a16:creationId xmlns:a16="http://schemas.microsoft.com/office/drawing/2014/main" id="{A3B53292-F4CF-408B-9DE7-195AD84F1E6F}"/>
                  </a:ext>
                </a:extLst>
              </p:cNvPr>
              <p:cNvSpPr/>
              <p:nvPr/>
            </p:nvSpPr>
            <p:spPr>
              <a:xfrm>
                <a:off x="9210239" y="1593879"/>
                <a:ext cx="1090497" cy="688595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Specialist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Mary Kimani</a:t>
                </a:r>
              </a:p>
            </p:txBody>
          </p: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528FA54C-CB80-4DAB-9DAE-4C427505B6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26836" y="2073822"/>
                <a:ext cx="77176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E049C9DF-9CBB-4197-B7FC-D9C7D053DD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93928" y="1003450"/>
                <a:ext cx="12022" cy="2271580"/>
              </a:xfrm>
              <a:prstGeom prst="lin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A6677A2B-4801-4E08-A311-57B9CB45ACDD}"/>
                  </a:ext>
                </a:extLst>
              </p:cNvPr>
              <p:cNvCxnSpPr>
                <a:cxnSpLocks/>
                <a:endCxn id="170" idx="1"/>
              </p:cNvCxnSpPr>
              <p:nvPr/>
            </p:nvCxnSpPr>
            <p:spPr>
              <a:xfrm>
                <a:off x="7905949" y="2089011"/>
                <a:ext cx="75539" cy="2123"/>
              </a:xfrm>
              <a:prstGeom prst="lin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>
                <a:extLst>
                  <a:ext uri="{FF2B5EF4-FFF2-40B4-BE49-F238E27FC236}">
                    <a16:creationId xmlns:a16="http://schemas.microsoft.com/office/drawing/2014/main" id="{7EF88172-663F-4332-9D10-517DA22BC5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89075" y="4095222"/>
                <a:ext cx="60529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CB19E70E-F8DF-4730-B128-6223D128CDCF}"/>
                </a:ext>
              </a:extLst>
            </p:cNvPr>
            <p:cNvCxnSpPr>
              <a:cxnSpLocks/>
            </p:cNvCxnSpPr>
            <p:nvPr/>
          </p:nvCxnSpPr>
          <p:spPr>
            <a:xfrm>
              <a:off x="10243414" y="3380609"/>
              <a:ext cx="75539" cy="0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15" name="Straight Connector 514">
            <a:extLst>
              <a:ext uri="{FF2B5EF4-FFF2-40B4-BE49-F238E27FC236}">
                <a16:creationId xmlns:a16="http://schemas.microsoft.com/office/drawing/2014/main" id="{980FE83F-36C9-4263-B678-6650995D256D}"/>
              </a:ext>
            </a:extLst>
          </p:cNvPr>
          <p:cNvCxnSpPr>
            <a:cxnSpLocks/>
          </p:cNvCxnSpPr>
          <p:nvPr/>
        </p:nvCxnSpPr>
        <p:spPr>
          <a:xfrm flipH="1">
            <a:off x="10975176" y="2462145"/>
            <a:ext cx="62930" cy="0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9" name="Straight Connector 538">
            <a:extLst>
              <a:ext uri="{FF2B5EF4-FFF2-40B4-BE49-F238E27FC236}">
                <a16:creationId xmlns:a16="http://schemas.microsoft.com/office/drawing/2014/main" id="{F981DD3E-43B2-40D5-9BF0-E68638BEB284}"/>
              </a:ext>
            </a:extLst>
          </p:cNvPr>
          <p:cNvCxnSpPr>
            <a:cxnSpLocks/>
            <a:endCxn id="141" idx="3"/>
          </p:cNvCxnSpPr>
          <p:nvPr/>
        </p:nvCxnSpPr>
        <p:spPr>
          <a:xfrm flipH="1">
            <a:off x="10932904" y="3651769"/>
            <a:ext cx="9467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4" name="Straight Connector 543">
            <a:extLst>
              <a:ext uri="{FF2B5EF4-FFF2-40B4-BE49-F238E27FC236}">
                <a16:creationId xmlns:a16="http://schemas.microsoft.com/office/drawing/2014/main" id="{78FB92E5-1EC9-4133-94A8-6C0593E8C55F}"/>
              </a:ext>
            </a:extLst>
          </p:cNvPr>
          <p:cNvCxnSpPr>
            <a:cxnSpLocks/>
            <a:endCxn id="218" idx="3"/>
          </p:cNvCxnSpPr>
          <p:nvPr/>
        </p:nvCxnSpPr>
        <p:spPr>
          <a:xfrm flipH="1">
            <a:off x="10930028" y="4614470"/>
            <a:ext cx="10807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B76CD6FF-D4BD-42D0-8854-AEEF53DA686C}"/>
              </a:ext>
            </a:extLst>
          </p:cNvPr>
          <p:cNvSpPr/>
          <p:nvPr/>
        </p:nvSpPr>
        <p:spPr>
          <a:xfrm>
            <a:off x="8630574" y="2774979"/>
            <a:ext cx="1109926" cy="905479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Barbara Stafford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Emily Henderson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Wiles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Davison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6" name="Rectangle: Rounded Corners 215">
            <a:extLst>
              <a:ext uri="{FF2B5EF4-FFF2-40B4-BE49-F238E27FC236}">
                <a16:creationId xmlns:a16="http://schemas.microsoft.com/office/drawing/2014/main" id="{5828959F-3A10-466B-B1F6-DE1FCA89FDEF}"/>
              </a:ext>
            </a:extLst>
          </p:cNvPr>
          <p:cNvSpPr/>
          <p:nvPr/>
        </p:nvSpPr>
        <p:spPr>
          <a:xfrm>
            <a:off x="9852112" y="2707422"/>
            <a:ext cx="1102952" cy="485182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Vicki Richardson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C9E10751-E785-4038-8E1A-242D784E9085}"/>
              </a:ext>
            </a:extLst>
          </p:cNvPr>
          <p:cNvSpPr/>
          <p:nvPr/>
        </p:nvSpPr>
        <p:spPr>
          <a:xfrm>
            <a:off x="9860652" y="2130373"/>
            <a:ext cx="1114523" cy="527268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 O’Neill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6608E7B7-17DA-4A7A-886F-CF56587CC3B8}"/>
              </a:ext>
            </a:extLst>
          </p:cNvPr>
          <p:cNvSpPr/>
          <p:nvPr/>
        </p:nvSpPr>
        <p:spPr>
          <a:xfrm>
            <a:off x="8624294" y="5355945"/>
            <a:ext cx="998198" cy="838702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Anika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Lodhy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(FT)</a:t>
            </a: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FA161AD4-1886-4447-8923-55D6AF12E1A8}"/>
              </a:ext>
            </a:extLst>
          </p:cNvPr>
          <p:cNvSpPr/>
          <p:nvPr/>
        </p:nvSpPr>
        <p:spPr>
          <a:xfrm>
            <a:off x="9819423" y="3239952"/>
            <a:ext cx="1113481" cy="823634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Elena Villarreal Norton</a:t>
            </a:r>
          </a:p>
        </p:txBody>
      </p:sp>
      <p:sp>
        <p:nvSpPr>
          <p:cNvPr id="215" name="Rectangle: Rounded Corners 214">
            <a:extLst>
              <a:ext uri="{FF2B5EF4-FFF2-40B4-BE49-F238E27FC236}">
                <a16:creationId xmlns:a16="http://schemas.microsoft.com/office/drawing/2014/main" id="{99E6C313-459D-4680-BAA3-DD284963B989}"/>
              </a:ext>
            </a:extLst>
          </p:cNvPr>
          <p:cNvSpPr/>
          <p:nvPr/>
        </p:nvSpPr>
        <p:spPr>
          <a:xfrm>
            <a:off x="8624293" y="4603726"/>
            <a:ext cx="1038073" cy="673957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 Rum Kim</a:t>
            </a:r>
          </a:p>
        </p:txBody>
      </p:sp>
      <p:sp>
        <p:nvSpPr>
          <p:cNvPr id="218" name="Rectangle: Rounded Corners 217">
            <a:extLst>
              <a:ext uri="{FF2B5EF4-FFF2-40B4-BE49-F238E27FC236}">
                <a16:creationId xmlns:a16="http://schemas.microsoft.com/office/drawing/2014/main" id="{4DC9AE55-02DC-457E-B3DD-02E589880128}"/>
              </a:ext>
            </a:extLst>
          </p:cNvPr>
          <p:cNvSpPr/>
          <p:nvPr/>
        </p:nvSpPr>
        <p:spPr>
          <a:xfrm>
            <a:off x="9822298" y="4093083"/>
            <a:ext cx="1107730" cy="1042774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Magda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Laskawiec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Szkonter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4" name="Rectangle: Rounded Corners 223">
            <a:extLst>
              <a:ext uri="{FF2B5EF4-FFF2-40B4-BE49-F238E27FC236}">
                <a16:creationId xmlns:a16="http://schemas.microsoft.com/office/drawing/2014/main" id="{8CD500FE-E5D1-492C-B005-DE93303D1B70}"/>
              </a:ext>
            </a:extLst>
          </p:cNvPr>
          <p:cNvSpPr/>
          <p:nvPr/>
        </p:nvSpPr>
        <p:spPr>
          <a:xfrm>
            <a:off x="8636256" y="3777616"/>
            <a:ext cx="1116463" cy="73002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</a:t>
            </a:r>
          </a:p>
          <a:p>
            <a:pPr algn="ctr"/>
            <a:r>
              <a:rPr lang="en-GB" sz="1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Sidak</a:t>
            </a:r>
            <a:r>
              <a:rPr lang="en-GB" sz="1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Singh</a:t>
            </a:r>
            <a:endParaRPr lang="en-GB" sz="1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AF61BBB9-54D8-4123-BCDB-25BAE1B277BB}"/>
              </a:ext>
            </a:extLst>
          </p:cNvPr>
          <p:cNvCxnSpPr>
            <a:cxnSpLocks/>
          </p:cNvCxnSpPr>
          <p:nvPr/>
        </p:nvCxnSpPr>
        <p:spPr>
          <a:xfrm>
            <a:off x="9659504" y="4823150"/>
            <a:ext cx="15991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5" name="Straight Connector 504">
            <a:extLst>
              <a:ext uri="{FF2B5EF4-FFF2-40B4-BE49-F238E27FC236}">
                <a16:creationId xmlns:a16="http://schemas.microsoft.com/office/drawing/2014/main" id="{67C204E3-9742-4574-9AAF-78EC5FE7583B}"/>
              </a:ext>
            </a:extLst>
          </p:cNvPr>
          <p:cNvCxnSpPr>
            <a:cxnSpLocks/>
          </p:cNvCxnSpPr>
          <p:nvPr/>
        </p:nvCxnSpPr>
        <p:spPr>
          <a:xfrm>
            <a:off x="9743323" y="4823150"/>
            <a:ext cx="8229" cy="95214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25456204-9211-401D-91BE-593A0E9F0C05}"/>
              </a:ext>
            </a:extLst>
          </p:cNvPr>
          <p:cNvCxnSpPr>
            <a:cxnSpLocks/>
            <a:endCxn id="216" idx="3"/>
          </p:cNvCxnSpPr>
          <p:nvPr/>
        </p:nvCxnSpPr>
        <p:spPr>
          <a:xfrm flipH="1">
            <a:off x="10955064" y="2950013"/>
            <a:ext cx="8902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17264BCC-4D92-4B40-AD0D-7ED1A17E9F0A}"/>
              </a:ext>
            </a:extLst>
          </p:cNvPr>
          <p:cNvCxnSpPr>
            <a:cxnSpLocks/>
          </p:cNvCxnSpPr>
          <p:nvPr/>
        </p:nvCxnSpPr>
        <p:spPr>
          <a:xfrm>
            <a:off x="11032125" y="2462145"/>
            <a:ext cx="5981" cy="21523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DC6EA0DA-BA14-49C4-9D9F-3E0CA238F5D6}"/>
              </a:ext>
            </a:extLst>
          </p:cNvPr>
          <p:cNvCxnSpPr>
            <a:cxnSpLocks/>
            <a:stCxn id="219" idx="0"/>
          </p:cNvCxnSpPr>
          <p:nvPr/>
        </p:nvCxnSpPr>
        <p:spPr>
          <a:xfrm flipH="1" flipV="1">
            <a:off x="9185297" y="2022034"/>
            <a:ext cx="240" cy="1100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2" name="Straight Connector 511">
            <a:extLst>
              <a:ext uri="{FF2B5EF4-FFF2-40B4-BE49-F238E27FC236}">
                <a16:creationId xmlns:a16="http://schemas.microsoft.com/office/drawing/2014/main" id="{F73BD702-12B3-4C69-803F-F04DD177CD10}"/>
              </a:ext>
            </a:extLst>
          </p:cNvPr>
          <p:cNvCxnSpPr>
            <a:cxnSpLocks/>
          </p:cNvCxnSpPr>
          <p:nvPr/>
        </p:nvCxnSpPr>
        <p:spPr>
          <a:xfrm flipH="1">
            <a:off x="9194487" y="2022034"/>
            <a:ext cx="113783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3" name="Straight Connector 512">
            <a:extLst>
              <a:ext uri="{FF2B5EF4-FFF2-40B4-BE49-F238E27FC236}">
                <a16:creationId xmlns:a16="http://schemas.microsoft.com/office/drawing/2014/main" id="{9CE53F5C-39D0-451F-B352-921A760671FB}"/>
              </a:ext>
            </a:extLst>
          </p:cNvPr>
          <p:cNvCxnSpPr>
            <a:cxnSpLocks/>
          </p:cNvCxnSpPr>
          <p:nvPr/>
        </p:nvCxnSpPr>
        <p:spPr>
          <a:xfrm>
            <a:off x="10332326" y="2017798"/>
            <a:ext cx="0" cy="1125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0DF52E56-C9D9-424B-A528-E8EA808ED300}"/>
              </a:ext>
            </a:extLst>
          </p:cNvPr>
          <p:cNvCxnSpPr>
            <a:cxnSpLocks/>
          </p:cNvCxnSpPr>
          <p:nvPr/>
        </p:nvCxnSpPr>
        <p:spPr>
          <a:xfrm flipH="1">
            <a:off x="9740500" y="3965288"/>
            <a:ext cx="7892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9" name="Straight Connector 558">
            <a:extLst>
              <a:ext uri="{FF2B5EF4-FFF2-40B4-BE49-F238E27FC236}">
                <a16:creationId xmlns:a16="http://schemas.microsoft.com/office/drawing/2014/main" id="{328284F4-7489-489F-B919-8A27CCC6D71B}"/>
              </a:ext>
            </a:extLst>
          </p:cNvPr>
          <p:cNvCxnSpPr>
            <a:cxnSpLocks/>
            <a:endCxn id="111" idx="3"/>
          </p:cNvCxnSpPr>
          <p:nvPr/>
        </p:nvCxnSpPr>
        <p:spPr>
          <a:xfrm flipH="1">
            <a:off x="9622492" y="5775295"/>
            <a:ext cx="12906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9" name="Rectangle: Rounded Corners 218">
            <a:extLst>
              <a:ext uri="{FF2B5EF4-FFF2-40B4-BE49-F238E27FC236}">
                <a16:creationId xmlns:a16="http://schemas.microsoft.com/office/drawing/2014/main" id="{A04C3C8F-2408-4B3B-9944-20759782DF90}"/>
              </a:ext>
            </a:extLst>
          </p:cNvPr>
          <p:cNvSpPr/>
          <p:nvPr/>
        </p:nvSpPr>
        <p:spPr>
          <a:xfrm>
            <a:off x="8630574" y="2132086"/>
            <a:ext cx="1109926" cy="532615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Kathryn Betts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42568FC4-B097-4EA4-9D04-12C53C57A097}"/>
              </a:ext>
            </a:extLst>
          </p:cNvPr>
          <p:cNvCxnSpPr>
            <a:cxnSpLocks/>
          </p:cNvCxnSpPr>
          <p:nvPr/>
        </p:nvCxnSpPr>
        <p:spPr>
          <a:xfrm flipH="1" flipV="1">
            <a:off x="9771739" y="1677236"/>
            <a:ext cx="1" cy="34479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56A08465-89E0-4EFB-89E9-E4867C22B0FE}"/>
              </a:ext>
            </a:extLst>
          </p:cNvPr>
          <p:cNvCxnSpPr>
            <a:cxnSpLocks/>
          </p:cNvCxnSpPr>
          <p:nvPr/>
        </p:nvCxnSpPr>
        <p:spPr>
          <a:xfrm flipH="1">
            <a:off x="1361350" y="3715344"/>
            <a:ext cx="7238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250</Words>
  <Application>Microsoft Office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149</cp:revision>
  <dcterms:created xsi:type="dcterms:W3CDTF">2024-09-03T11:10:51Z</dcterms:created>
  <dcterms:modified xsi:type="dcterms:W3CDTF">2024-11-26T09:31:40Z</dcterms:modified>
</cp:coreProperties>
</file>