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7BC8"/>
    <a:srgbClr val="2296F6"/>
    <a:srgbClr val="3E5CF4"/>
    <a:srgbClr val="5750E2"/>
    <a:srgbClr val="3982F9"/>
    <a:srgbClr val="4E93D2"/>
    <a:srgbClr val="44546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25" autoAdjust="0"/>
    <p:restoredTop sz="82456" autoAdjust="0"/>
  </p:normalViewPr>
  <p:slideViewPr>
    <p:cSldViewPr snapToGrid="0">
      <p:cViewPr varScale="1">
        <p:scale>
          <a:sx n="94" d="100"/>
          <a:sy n="94" d="100"/>
        </p:scale>
        <p:origin x="105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E88F58-52E3-463B-A7C8-760F13073EBC}" type="datetimeFigureOut">
              <a:rPr lang="en-GB" smtClean="0"/>
              <a:t>07/09/2023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9F8A8-C5C2-4394-8289-0838E56ECA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4446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AutoNum type="arabicParenR"/>
            </a:pP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E8054E-7B0D-440F-BFFD-505C59E8C1D7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903407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30289-FCD4-4427-A3E8-196B20418A47}" type="datetimeFigureOut">
              <a:rPr lang="en-GB" smtClean="0"/>
              <a:t>07/09/2023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2B1C3-F725-4B70-B10E-DC0A979E0F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77599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30289-FCD4-4427-A3E8-196B20418A47}" type="datetimeFigureOut">
              <a:rPr lang="en-GB" smtClean="0"/>
              <a:t>07/09/2023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2B1C3-F725-4B70-B10E-DC0A979E0F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54452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30289-FCD4-4427-A3E8-196B20418A47}" type="datetimeFigureOut">
              <a:rPr lang="en-GB" smtClean="0"/>
              <a:t>07/09/2023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2B1C3-F725-4B70-B10E-DC0A979E0F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60323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30289-FCD4-4427-A3E8-196B20418A47}" type="datetimeFigureOut">
              <a:rPr lang="en-GB" smtClean="0"/>
              <a:t>07/09/2023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2B1C3-F725-4B70-B10E-DC0A979E0F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6129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30289-FCD4-4427-A3E8-196B20418A47}" type="datetimeFigureOut">
              <a:rPr lang="en-GB" smtClean="0"/>
              <a:t>07/09/2023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2B1C3-F725-4B70-B10E-DC0A979E0F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14131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30289-FCD4-4427-A3E8-196B20418A47}" type="datetimeFigureOut">
              <a:rPr lang="en-GB" smtClean="0"/>
              <a:t>07/09/2023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2B1C3-F725-4B70-B10E-DC0A979E0F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90614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30289-FCD4-4427-A3E8-196B20418A47}" type="datetimeFigureOut">
              <a:rPr lang="en-GB" smtClean="0"/>
              <a:t>07/09/2023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2B1C3-F725-4B70-B10E-DC0A979E0F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63463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30289-FCD4-4427-A3E8-196B20418A47}" type="datetimeFigureOut">
              <a:rPr lang="en-GB" smtClean="0"/>
              <a:t>07/09/2023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2B1C3-F725-4B70-B10E-DC0A979E0F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40193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30289-FCD4-4427-A3E8-196B20418A47}" type="datetimeFigureOut">
              <a:rPr lang="en-GB" smtClean="0"/>
              <a:t>07/09/2023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2B1C3-F725-4B70-B10E-DC0A979E0F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96277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30289-FCD4-4427-A3E8-196B20418A47}" type="datetimeFigureOut">
              <a:rPr lang="en-GB" smtClean="0"/>
              <a:t>07/09/2023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2B1C3-F725-4B70-B10E-DC0A979E0F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79719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30289-FCD4-4427-A3E8-196B20418A47}" type="datetimeFigureOut">
              <a:rPr lang="en-GB" smtClean="0"/>
              <a:t>07/09/2023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2B1C3-F725-4B70-B10E-DC0A979E0F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71171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B30289-FCD4-4427-A3E8-196B20418A47}" type="datetimeFigureOut">
              <a:rPr lang="en-GB" smtClean="0"/>
              <a:t>07/09/2023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92B1C3-F725-4B70-B10E-DC0A979E0F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49462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TextBox 36">
            <a:extLst>
              <a:ext uri="{FF2B5EF4-FFF2-40B4-BE49-F238E27FC236}">
                <a16:creationId xmlns:a16="http://schemas.microsoft.com/office/drawing/2014/main" id="{60E8E5DD-89BE-4569-9148-1B26AD2D6B4F}"/>
              </a:ext>
            </a:extLst>
          </p:cNvPr>
          <p:cNvSpPr txBox="1"/>
          <p:nvPr/>
        </p:nvSpPr>
        <p:spPr>
          <a:xfrm>
            <a:off x="9900963" y="4994623"/>
            <a:ext cx="1585313" cy="1484113"/>
          </a:xfrm>
          <a:prstGeom prst="rect">
            <a:avLst/>
          </a:prstGeom>
          <a:solidFill>
            <a:schemeClr val="accent5">
              <a:lumMod val="75000"/>
            </a:schemeClr>
          </a:solidFill>
          <a:effectLst/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GB" sz="1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RS Support Administrator</a:t>
            </a:r>
            <a:endParaRPr lang="en-GB" sz="1200" b="1" i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GB" sz="1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Vacant</a:t>
            </a:r>
          </a:p>
        </p:txBody>
      </p:sp>
      <p:cxnSp>
        <p:nvCxnSpPr>
          <p:cNvPr id="124" name="Straight Connector 123">
            <a:extLst>
              <a:ext uri="{FF2B5EF4-FFF2-40B4-BE49-F238E27FC236}">
                <a16:creationId xmlns:a16="http://schemas.microsoft.com/office/drawing/2014/main" id="{7738B42D-5A87-49A8-B5DF-8DF005ABC674}"/>
              </a:ext>
            </a:extLst>
          </p:cNvPr>
          <p:cNvCxnSpPr>
            <a:cxnSpLocks/>
          </p:cNvCxnSpPr>
          <p:nvPr/>
        </p:nvCxnSpPr>
        <p:spPr>
          <a:xfrm flipH="1">
            <a:off x="2552993" y="1311215"/>
            <a:ext cx="2" cy="1054"/>
          </a:xfrm>
          <a:prstGeom prst="line">
            <a:avLst/>
          </a:prstGeom>
          <a:ln w="6350">
            <a:solidFill>
              <a:srgbClr val="00277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7" name="TextBox 156">
            <a:extLst>
              <a:ext uri="{FF2B5EF4-FFF2-40B4-BE49-F238E27FC236}">
                <a16:creationId xmlns:a16="http://schemas.microsoft.com/office/drawing/2014/main" id="{C7950D04-7A40-42B2-88E0-01616A8333D8}"/>
              </a:ext>
            </a:extLst>
          </p:cNvPr>
          <p:cNvSpPr txBox="1"/>
          <p:nvPr/>
        </p:nvSpPr>
        <p:spPr>
          <a:xfrm>
            <a:off x="8861367" y="0"/>
            <a:ext cx="3330633" cy="598710"/>
          </a:xfrm>
          <a:prstGeom prst="rect">
            <a:avLst/>
          </a:prstGeom>
          <a:solidFill>
            <a:srgbClr val="00194C"/>
          </a:solidFill>
          <a:effectLst/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GB" sz="1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Research Services </a:t>
            </a:r>
          </a:p>
          <a:p>
            <a:pPr algn="ctr"/>
            <a:r>
              <a:rPr lang="en-GB" sz="1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Administration and Finance Team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1F3AEC62-943B-4B08-9445-68EC08E8D0E3}"/>
              </a:ext>
            </a:extLst>
          </p:cNvPr>
          <p:cNvSpPr txBox="1"/>
          <p:nvPr/>
        </p:nvSpPr>
        <p:spPr>
          <a:xfrm>
            <a:off x="6150890" y="3637482"/>
            <a:ext cx="1562659" cy="1448471"/>
          </a:xfrm>
          <a:prstGeom prst="rect">
            <a:avLst/>
          </a:prstGeom>
          <a:solidFill>
            <a:schemeClr val="accent5">
              <a:lumMod val="75000"/>
            </a:schemeClr>
          </a:solidFill>
          <a:effectLst/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GB" sz="1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Executive Assistant to </a:t>
            </a:r>
          </a:p>
          <a:p>
            <a:pPr algn="ctr"/>
            <a:r>
              <a:rPr lang="en-GB" sz="1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Dr Stephen Conway</a:t>
            </a:r>
          </a:p>
          <a:p>
            <a:pPr algn="ctr"/>
            <a:r>
              <a:rPr lang="en-GB" sz="1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Emily Dyer</a:t>
            </a:r>
          </a:p>
        </p:txBody>
      </p:sp>
      <p:cxnSp>
        <p:nvCxnSpPr>
          <p:cNvPr id="85" name="Straight Connector 84">
            <a:extLst>
              <a:ext uri="{FF2B5EF4-FFF2-40B4-BE49-F238E27FC236}">
                <a16:creationId xmlns:a16="http://schemas.microsoft.com/office/drawing/2014/main" id="{8CDA019B-9A97-4773-8A33-E09025BCFD51}"/>
              </a:ext>
            </a:extLst>
          </p:cNvPr>
          <p:cNvCxnSpPr>
            <a:cxnSpLocks/>
          </p:cNvCxnSpPr>
          <p:nvPr/>
        </p:nvCxnSpPr>
        <p:spPr>
          <a:xfrm>
            <a:off x="6096080" y="3482867"/>
            <a:ext cx="0" cy="0"/>
          </a:xfrm>
          <a:prstGeom prst="line">
            <a:avLst/>
          </a:prstGeom>
          <a:ln w="6350">
            <a:solidFill>
              <a:srgbClr val="00277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>
            <a:extLst>
              <a:ext uri="{FF2B5EF4-FFF2-40B4-BE49-F238E27FC236}">
                <a16:creationId xmlns:a16="http://schemas.microsoft.com/office/drawing/2014/main" id="{C7FCFAA3-E42E-45D5-BCC7-B37AAC03B3AF}"/>
              </a:ext>
            </a:extLst>
          </p:cNvPr>
          <p:cNvSpPr txBox="1"/>
          <p:nvPr/>
        </p:nvSpPr>
        <p:spPr>
          <a:xfrm>
            <a:off x="4207193" y="3624925"/>
            <a:ext cx="1576750" cy="1450955"/>
          </a:xfrm>
          <a:prstGeom prst="rect">
            <a:avLst/>
          </a:prstGeom>
          <a:solidFill>
            <a:schemeClr val="accent5">
              <a:lumMod val="75000"/>
            </a:schemeClr>
          </a:solidFill>
          <a:effectLst/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GB" sz="1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Senior Communications Specialist </a:t>
            </a:r>
          </a:p>
          <a:p>
            <a:pPr algn="ctr"/>
            <a:r>
              <a:rPr lang="en-GB" sz="1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Victoria Noble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9EFEF2D-8106-4D87-88E7-A9AEDF7235FC}"/>
              </a:ext>
            </a:extLst>
          </p:cNvPr>
          <p:cNvSpPr txBox="1"/>
          <p:nvPr/>
        </p:nvSpPr>
        <p:spPr>
          <a:xfrm>
            <a:off x="5105851" y="562284"/>
            <a:ext cx="2075988" cy="1497862"/>
          </a:xfrm>
          <a:prstGeom prst="rect">
            <a:avLst/>
          </a:prstGeom>
          <a:solidFill>
            <a:schemeClr val="accent5">
              <a:lumMod val="50000"/>
            </a:schemeClr>
          </a:solidFill>
          <a:effectLst/>
        </p:spPr>
        <p:txBody>
          <a:bodyPr wrap="square" lIns="91440" tIns="45720" rIns="91440" bIns="45720" rtlCol="0" anchor="ctr" anchorCtr="0">
            <a:noAutofit/>
          </a:bodyPr>
          <a:lstStyle/>
          <a:p>
            <a:pPr algn="ctr"/>
            <a:r>
              <a:rPr lang="en-GB" sz="1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Head of Administration and Finance</a:t>
            </a:r>
          </a:p>
          <a:p>
            <a:pPr algn="ctr"/>
            <a:r>
              <a:rPr lang="en-GB" sz="1200" b="1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Administration and Finance Team </a:t>
            </a:r>
          </a:p>
          <a:p>
            <a:pPr algn="ctr"/>
            <a:r>
              <a:rPr lang="en-GB" sz="1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Victoria Robson</a:t>
            </a:r>
            <a:br>
              <a:rPr lang="en-GB" sz="1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GB" sz="1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GB" sz="1867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81218306-9849-4196-96F8-453C95F2A986}"/>
              </a:ext>
            </a:extLst>
          </p:cNvPr>
          <p:cNvSpPr txBox="1"/>
          <p:nvPr/>
        </p:nvSpPr>
        <p:spPr>
          <a:xfrm>
            <a:off x="2236254" y="3632890"/>
            <a:ext cx="1576751" cy="1453063"/>
          </a:xfrm>
          <a:prstGeom prst="rect">
            <a:avLst/>
          </a:prstGeom>
          <a:solidFill>
            <a:schemeClr val="accent5">
              <a:lumMod val="75000"/>
            </a:schemeClr>
          </a:solidFill>
          <a:effectLst/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GB" sz="1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HR and Finance Specialist</a:t>
            </a:r>
          </a:p>
          <a:p>
            <a:pPr algn="ctr"/>
            <a:r>
              <a:rPr lang="en-GB" sz="1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Monica Kundan Finlayson</a:t>
            </a:r>
          </a:p>
        </p:txBody>
      </p:sp>
      <p:cxnSp>
        <p:nvCxnSpPr>
          <p:cNvPr id="181" name="Straight Connector 180"/>
          <p:cNvCxnSpPr/>
          <p:nvPr/>
        </p:nvCxnSpPr>
        <p:spPr>
          <a:xfrm>
            <a:off x="6604532" y="3268082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0" name="Straight Connector 319"/>
          <p:cNvCxnSpPr>
            <a:cxnSpLocks/>
          </p:cNvCxnSpPr>
          <p:nvPr/>
        </p:nvCxnSpPr>
        <p:spPr>
          <a:xfrm>
            <a:off x="7739770" y="6101496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10069370" y="6476439"/>
            <a:ext cx="201458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/>
              <a:t>Updated September 2023</a:t>
            </a:r>
          </a:p>
        </p:txBody>
      </p:sp>
      <p:cxnSp>
        <p:nvCxnSpPr>
          <p:cNvPr id="149" name="Straight Connector 148">
            <a:extLst>
              <a:ext uri="{FF2B5EF4-FFF2-40B4-BE49-F238E27FC236}">
                <a16:creationId xmlns:a16="http://schemas.microsoft.com/office/drawing/2014/main" id="{B756F49C-AC81-4880-BBA7-5419BBA84A53}"/>
              </a:ext>
            </a:extLst>
          </p:cNvPr>
          <p:cNvCxnSpPr>
            <a:cxnSpLocks/>
          </p:cNvCxnSpPr>
          <p:nvPr/>
        </p:nvCxnSpPr>
        <p:spPr>
          <a:xfrm flipH="1">
            <a:off x="5428500" y="3624925"/>
            <a:ext cx="1189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TextBox 116">
            <a:extLst>
              <a:ext uri="{FF2B5EF4-FFF2-40B4-BE49-F238E27FC236}">
                <a16:creationId xmlns:a16="http://schemas.microsoft.com/office/drawing/2014/main" id="{C9EA1836-F0C9-41BF-B9A5-14F73E897162}"/>
              </a:ext>
            </a:extLst>
          </p:cNvPr>
          <p:cNvSpPr txBox="1"/>
          <p:nvPr/>
        </p:nvSpPr>
        <p:spPr>
          <a:xfrm>
            <a:off x="7904755" y="4994623"/>
            <a:ext cx="1562659" cy="1476805"/>
          </a:xfrm>
          <a:prstGeom prst="rect">
            <a:avLst/>
          </a:prstGeom>
          <a:solidFill>
            <a:schemeClr val="accent5">
              <a:lumMod val="75000"/>
            </a:schemeClr>
          </a:solidFill>
          <a:effectLst/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GB" sz="1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RS Support Administrator</a:t>
            </a:r>
          </a:p>
          <a:p>
            <a:pPr algn="ctr"/>
            <a:r>
              <a:rPr lang="en-GB" sz="1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Fiona Burbage</a:t>
            </a:r>
          </a:p>
        </p:txBody>
      </p:sp>
      <p:cxnSp>
        <p:nvCxnSpPr>
          <p:cNvPr id="48" name="Connector: Elbow 47">
            <a:extLst>
              <a:ext uri="{FF2B5EF4-FFF2-40B4-BE49-F238E27FC236}">
                <a16:creationId xmlns:a16="http://schemas.microsoft.com/office/drawing/2014/main" id="{C58361B8-87AA-4A94-91B2-B4FA80BF7B4E}"/>
              </a:ext>
            </a:extLst>
          </p:cNvPr>
          <p:cNvCxnSpPr>
            <a:cxnSpLocks/>
            <a:stCxn id="5" idx="2"/>
          </p:cNvCxnSpPr>
          <p:nvPr/>
        </p:nvCxnSpPr>
        <p:spPr>
          <a:xfrm rot="5400000">
            <a:off x="3438005" y="-142742"/>
            <a:ext cx="502952" cy="4908728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Connector: Elbow 54">
            <a:extLst>
              <a:ext uri="{FF2B5EF4-FFF2-40B4-BE49-F238E27FC236}">
                <a16:creationId xmlns:a16="http://schemas.microsoft.com/office/drawing/2014/main" id="{D38C3A7D-58E8-436B-9F70-2B0E69A4DB27}"/>
              </a:ext>
            </a:extLst>
          </p:cNvPr>
          <p:cNvCxnSpPr>
            <a:cxnSpLocks/>
            <a:stCxn id="37" idx="0"/>
          </p:cNvCxnSpPr>
          <p:nvPr/>
        </p:nvCxnSpPr>
        <p:spPr>
          <a:xfrm rot="16200000" flipV="1">
            <a:off x="7194792" y="1495795"/>
            <a:ext cx="2431524" cy="4566132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E96F594F-B0FE-458F-8A31-AD199936B355}"/>
              </a:ext>
            </a:extLst>
          </p:cNvPr>
          <p:cNvCxnSpPr/>
          <p:nvPr/>
        </p:nvCxnSpPr>
        <p:spPr>
          <a:xfrm>
            <a:off x="1235117" y="2563098"/>
            <a:ext cx="0" cy="10618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693676D0-C427-44AC-86DE-650258ADA8C5}"/>
              </a:ext>
            </a:extLst>
          </p:cNvPr>
          <p:cNvCxnSpPr>
            <a:cxnSpLocks/>
            <a:stCxn id="64" idx="0"/>
          </p:cNvCxnSpPr>
          <p:nvPr/>
        </p:nvCxnSpPr>
        <p:spPr>
          <a:xfrm flipV="1">
            <a:off x="4995568" y="2568766"/>
            <a:ext cx="0" cy="105615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0B58DD27-2463-4FAC-97BF-258F2164FABF}"/>
              </a:ext>
            </a:extLst>
          </p:cNvPr>
          <p:cNvCxnSpPr>
            <a:cxnSpLocks/>
            <a:stCxn id="24" idx="0"/>
          </p:cNvCxnSpPr>
          <p:nvPr/>
        </p:nvCxnSpPr>
        <p:spPr>
          <a:xfrm flipH="1" flipV="1">
            <a:off x="6932219" y="2563097"/>
            <a:ext cx="1" cy="10743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A73D3CA5-7DB2-4D11-82F0-0A16CFA38EFB}"/>
              </a:ext>
            </a:extLst>
          </p:cNvPr>
          <p:cNvCxnSpPr>
            <a:cxnSpLocks/>
            <a:stCxn id="117" idx="0"/>
          </p:cNvCxnSpPr>
          <p:nvPr/>
        </p:nvCxnSpPr>
        <p:spPr>
          <a:xfrm flipV="1">
            <a:off x="8686085" y="2563097"/>
            <a:ext cx="19290" cy="24315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EEA3E19E-9EF9-440C-BE18-5F7ABDE79EEF}"/>
              </a:ext>
            </a:extLst>
          </p:cNvPr>
          <p:cNvSpPr txBox="1"/>
          <p:nvPr/>
        </p:nvSpPr>
        <p:spPr>
          <a:xfrm>
            <a:off x="308840" y="3632890"/>
            <a:ext cx="1590859" cy="1453063"/>
          </a:xfrm>
          <a:prstGeom prst="rect">
            <a:avLst/>
          </a:prstGeom>
          <a:solidFill>
            <a:schemeClr val="accent5">
              <a:lumMod val="75000"/>
            </a:schemeClr>
          </a:solidFill>
          <a:effectLst/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GB" sz="1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RISN Support Coordinator</a:t>
            </a:r>
          </a:p>
          <a:p>
            <a:pPr algn="ctr"/>
            <a:r>
              <a:rPr lang="en-GB" sz="1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Arija Crux</a:t>
            </a:r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6DCA6B2D-F490-4F5F-98E7-B2FDC2558D96}"/>
              </a:ext>
            </a:extLst>
          </p:cNvPr>
          <p:cNvCxnSpPr>
            <a:cxnSpLocks/>
          </p:cNvCxnSpPr>
          <p:nvPr/>
        </p:nvCxnSpPr>
        <p:spPr>
          <a:xfrm flipV="1">
            <a:off x="3024629" y="2576731"/>
            <a:ext cx="0" cy="105615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408328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664</TotalTime>
  <Words>57</Words>
  <Application>Microsoft Office PowerPoint</Application>
  <PresentationFormat>Widescreen</PresentationFormat>
  <Paragraphs>20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University of Oxford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Heather House</dc:creator>
  <cp:lastModifiedBy>Victoria Crowe</cp:lastModifiedBy>
  <cp:revision>54</cp:revision>
  <dcterms:created xsi:type="dcterms:W3CDTF">2021-11-26T11:12:05Z</dcterms:created>
  <dcterms:modified xsi:type="dcterms:W3CDTF">2023-09-07T15:43:44Z</dcterms:modified>
</cp:coreProperties>
</file>