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BC8"/>
    <a:srgbClr val="2296F6"/>
    <a:srgbClr val="3E5CF4"/>
    <a:srgbClr val="5750E2"/>
    <a:srgbClr val="3982F9"/>
    <a:srgbClr val="4E93D2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D740CD-5A4A-B56B-FFF7-43FB05719B59}" v="1" dt="2021-11-29T11:00:58.8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82456" autoAdjust="0"/>
  </p:normalViewPr>
  <p:slideViewPr>
    <p:cSldViewPr snapToGrid="0">
      <p:cViewPr varScale="1">
        <p:scale>
          <a:sx n="94" d="100"/>
          <a:sy n="94" d="100"/>
        </p:scale>
        <p:origin x="10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88F58-52E3-463B-A7C8-760F13073EBC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9F8A8-C5C2-4394-8289-0838E56ECA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44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AutoNum type="arabicParenR"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8054E-7B0D-440F-BFFD-505C59E8C1D7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0340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75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445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032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12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41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061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34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01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62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97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0289-FCD4-4427-A3E8-196B20418A47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11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30289-FCD4-4427-A3E8-196B20418A47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2B1C3-F725-4B70-B10E-DC0A979E0F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946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9FAB47F9-7321-489A-9CA5-1D1F9C5FD268}"/>
              </a:ext>
            </a:extLst>
          </p:cNvPr>
          <p:cNvSpPr txBox="1"/>
          <p:nvPr/>
        </p:nvSpPr>
        <p:spPr>
          <a:xfrm>
            <a:off x="7728510" y="2810638"/>
            <a:ext cx="1460611" cy="505781"/>
          </a:xfrm>
          <a:prstGeom prst="rect">
            <a:avLst/>
          </a:prstGeom>
          <a:solidFill>
            <a:schemeClr val="accent5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Information  Systems Manager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Alessandro Mirto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0E8E5DD-89BE-4569-9148-1B26AD2D6B4F}"/>
              </a:ext>
            </a:extLst>
          </p:cNvPr>
          <p:cNvSpPr txBox="1"/>
          <p:nvPr/>
        </p:nvSpPr>
        <p:spPr>
          <a:xfrm>
            <a:off x="10794831" y="2149764"/>
            <a:ext cx="1301619" cy="482269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Risk and Insurance Lead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Gary Priest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1FF47E7-71D8-44E9-8BC1-C98776EFC067}"/>
              </a:ext>
            </a:extLst>
          </p:cNvPr>
          <p:cNvSpPr txBox="1"/>
          <p:nvPr/>
        </p:nvSpPr>
        <p:spPr>
          <a:xfrm>
            <a:off x="2205335" y="2810638"/>
            <a:ext cx="1223656" cy="457444"/>
          </a:xfrm>
          <a:prstGeom prst="rect">
            <a:avLst/>
          </a:prstGeom>
          <a:solidFill>
            <a:schemeClr val="accent5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QA Manager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Barbara Stafford 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7738B42D-5A87-49A8-B5DF-8DF005ABC674}"/>
              </a:ext>
            </a:extLst>
          </p:cNvPr>
          <p:cNvCxnSpPr>
            <a:cxnSpLocks/>
            <a:stCxn id="21" idx="0"/>
          </p:cNvCxnSpPr>
          <p:nvPr/>
        </p:nvCxnSpPr>
        <p:spPr>
          <a:xfrm flipH="1">
            <a:off x="2552993" y="1311215"/>
            <a:ext cx="2" cy="1054"/>
          </a:xfrm>
          <a:prstGeom prst="line">
            <a:avLst/>
          </a:prstGeom>
          <a:ln w="6350">
            <a:solidFill>
              <a:srgbClr val="0027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C7950D04-7A40-42B2-88E0-01616A8333D8}"/>
              </a:ext>
            </a:extLst>
          </p:cNvPr>
          <p:cNvSpPr txBox="1"/>
          <p:nvPr/>
        </p:nvSpPr>
        <p:spPr>
          <a:xfrm>
            <a:off x="8861367" y="0"/>
            <a:ext cx="3330633" cy="598710"/>
          </a:xfrm>
          <a:prstGeom prst="rect">
            <a:avLst/>
          </a:prstGeom>
          <a:solidFill>
            <a:srgbClr val="00194C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Governance, Ethics &amp; Assurance Team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4BC1C25-0EA5-4870-8D1A-B8FEDCEA4ABF}"/>
              </a:ext>
            </a:extLst>
          </p:cNvPr>
          <p:cNvSpPr txBox="1"/>
          <p:nvPr/>
        </p:nvSpPr>
        <p:spPr>
          <a:xfrm>
            <a:off x="3978279" y="5826248"/>
            <a:ext cx="1382575" cy="412098"/>
          </a:xfrm>
          <a:prstGeom prst="rect">
            <a:avLst/>
          </a:prstGeom>
          <a:solidFill>
            <a:srgbClr val="2296F6"/>
          </a:solidFill>
          <a:effectLst/>
        </p:spPr>
        <p:txBody>
          <a:bodyPr wrap="square" lIns="121920" tIns="60960" rIns="121920" bIns="60960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/>
                <a:cs typeface="Calibri"/>
              </a:rPr>
              <a:t>Ethics Administrator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/>
                <a:cs typeface="Calibri"/>
              </a:rPr>
              <a:t>Leah Butts</a:t>
            </a:r>
            <a:endParaRPr lang="en-GB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3DBD8D5-0C77-49E3-B2F4-B77C8C0C4441}"/>
              </a:ext>
            </a:extLst>
          </p:cNvPr>
          <p:cNvSpPr txBox="1"/>
          <p:nvPr/>
        </p:nvSpPr>
        <p:spPr>
          <a:xfrm>
            <a:off x="1808155" y="1311215"/>
            <a:ext cx="1489679" cy="422222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Assistant Director </a:t>
            </a:r>
          </a:p>
          <a:p>
            <a:pPr algn="ctr"/>
            <a:r>
              <a:rPr lang="en-GB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Ferdousi</a:t>
            </a:r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Chowdhury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1218306-9849-4196-96F8-453C95F2A986}"/>
              </a:ext>
            </a:extLst>
          </p:cNvPr>
          <p:cNvSpPr txBox="1"/>
          <p:nvPr/>
        </p:nvSpPr>
        <p:spPr>
          <a:xfrm>
            <a:off x="10761463" y="4623486"/>
            <a:ext cx="1344121" cy="469322"/>
          </a:xfrm>
          <a:prstGeom prst="rect">
            <a:avLst/>
          </a:prstGeom>
          <a:solidFill>
            <a:srgbClr val="3E5CF4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Risk &amp; Insurance Specialist Anna Wright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F3AEC62-943B-4B08-9445-68EC08E8D0E3}"/>
              </a:ext>
            </a:extLst>
          </p:cNvPr>
          <p:cNvSpPr txBox="1"/>
          <p:nvPr/>
        </p:nvSpPr>
        <p:spPr>
          <a:xfrm>
            <a:off x="153904" y="2178687"/>
            <a:ext cx="1809739" cy="520539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Regulatory &amp; QA Lead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Kate O’Neill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21BC67C-2F11-475D-A6D2-911DCA1F7AA9}"/>
              </a:ext>
            </a:extLst>
          </p:cNvPr>
          <p:cNvSpPr txBox="1"/>
          <p:nvPr/>
        </p:nvSpPr>
        <p:spPr>
          <a:xfrm>
            <a:off x="308449" y="5336067"/>
            <a:ext cx="1306585" cy="492164"/>
          </a:xfrm>
          <a:prstGeom prst="rect">
            <a:avLst/>
          </a:prstGeom>
          <a:solidFill>
            <a:srgbClr val="3E5CF4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 Specialist Tasneem Ritchie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D51D339-1FEB-4B09-BE84-BAFDE525A27D}"/>
              </a:ext>
            </a:extLst>
          </p:cNvPr>
          <p:cNvSpPr txBox="1"/>
          <p:nvPr/>
        </p:nvSpPr>
        <p:spPr>
          <a:xfrm>
            <a:off x="7739770" y="5843758"/>
            <a:ext cx="1375990" cy="515475"/>
          </a:xfrm>
          <a:prstGeom prst="rect">
            <a:avLst/>
          </a:prstGeom>
          <a:solidFill>
            <a:srgbClr val="2296F6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Services Support Administrator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Sarah Walker</a:t>
            </a: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8CDA019B-9A97-4773-8A33-E09025BCFD51}"/>
              </a:ext>
            </a:extLst>
          </p:cNvPr>
          <p:cNvCxnSpPr>
            <a:cxnSpLocks/>
          </p:cNvCxnSpPr>
          <p:nvPr/>
        </p:nvCxnSpPr>
        <p:spPr>
          <a:xfrm>
            <a:off x="6096080" y="3482867"/>
            <a:ext cx="0" cy="0"/>
          </a:xfrm>
          <a:prstGeom prst="line">
            <a:avLst/>
          </a:prstGeom>
          <a:ln w="6350">
            <a:solidFill>
              <a:srgbClr val="0027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7FCFAA3-E42E-45D5-BCC7-B37AAC03B3AF}"/>
              </a:ext>
            </a:extLst>
          </p:cNvPr>
          <p:cNvSpPr txBox="1"/>
          <p:nvPr/>
        </p:nvSpPr>
        <p:spPr>
          <a:xfrm>
            <a:off x="4437119" y="2189560"/>
            <a:ext cx="1632736" cy="520539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Sponsorship &amp; Ethics Lead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Karen Melham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EB96EFD-10EB-4CFC-9530-FA96DD41C145}"/>
              </a:ext>
            </a:extLst>
          </p:cNvPr>
          <p:cNvSpPr txBox="1"/>
          <p:nvPr/>
        </p:nvSpPr>
        <p:spPr>
          <a:xfrm>
            <a:off x="3963094" y="2801659"/>
            <a:ext cx="1438144" cy="457444"/>
          </a:xfrm>
          <a:prstGeom prst="rect">
            <a:avLst/>
          </a:prstGeom>
          <a:solidFill>
            <a:schemeClr val="accent5"/>
          </a:solidFill>
          <a:effectLst/>
        </p:spPr>
        <p:txBody>
          <a:bodyPr wrap="square" lIns="121920" tIns="60960" rIns="121920" bIns="60960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/>
                <a:cs typeface="Calibri"/>
              </a:rPr>
              <a:t>Research Ethics Manager </a:t>
            </a:r>
            <a:endParaRPr lang="en-GB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Helen Barnby-Porritt</a:t>
            </a:r>
            <a:endParaRPr lang="en-GB" sz="10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6BDF8B24-2D95-4FC5-957B-E502BFB05958}"/>
              </a:ext>
            </a:extLst>
          </p:cNvPr>
          <p:cNvCxnSpPr>
            <a:cxnSpLocks/>
          </p:cNvCxnSpPr>
          <p:nvPr/>
        </p:nvCxnSpPr>
        <p:spPr>
          <a:xfrm>
            <a:off x="10207367" y="5118028"/>
            <a:ext cx="31804" cy="310989"/>
          </a:xfrm>
          <a:prstGeom prst="line">
            <a:avLst/>
          </a:prstGeom>
          <a:ln w="6350">
            <a:solidFill>
              <a:srgbClr val="8FBB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C7FCFAA3-E42E-45D5-BCC7-B37AAC03B3AF}"/>
              </a:ext>
            </a:extLst>
          </p:cNvPr>
          <p:cNvSpPr txBox="1"/>
          <p:nvPr/>
        </p:nvSpPr>
        <p:spPr>
          <a:xfrm>
            <a:off x="6838919" y="2174328"/>
            <a:ext cx="1543338" cy="507887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Operations &amp; Training Lead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Rachel Lloyd</a:t>
            </a:r>
          </a:p>
        </p:txBody>
      </p:sp>
      <p:cxnSp>
        <p:nvCxnSpPr>
          <p:cNvPr id="59" name="Connector: Elbow 58">
            <a:extLst>
              <a:ext uri="{FF2B5EF4-FFF2-40B4-BE49-F238E27FC236}">
                <a16:creationId xmlns:a16="http://schemas.microsoft.com/office/drawing/2014/main" id="{23774A6A-AC2D-4FB4-9399-04380233B875}"/>
              </a:ext>
            </a:extLst>
          </p:cNvPr>
          <p:cNvCxnSpPr>
            <a:cxnSpLocks/>
            <a:endCxn id="21" idx="0"/>
          </p:cNvCxnSpPr>
          <p:nvPr/>
        </p:nvCxnSpPr>
        <p:spPr>
          <a:xfrm rot="10800000" flipV="1">
            <a:off x="2552996" y="1218919"/>
            <a:ext cx="3314995" cy="9229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or: Elbow 79">
            <a:extLst>
              <a:ext uri="{FF2B5EF4-FFF2-40B4-BE49-F238E27FC236}">
                <a16:creationId xmlns:a16="http://schemas.microsoft.com/office/drawing/2014/main" id="{B0E9E303-70B5-4E96-8824-6D83D3701BAF}"/>
              </a:ext>
            </a:extLst>
          </p:cNvPr>
          <p:cNvCxnSpPr>
            <a:cxnSpLocks/>
            <a:stCxn id="21" idx="2"/>
            <a:endCxn id="25" idx="0"/>
          </p:cNvCxnSpPr>
          <p:nvPr/>
        </p:nvCxnSpPr>
        <p:spPr>
          <a:xfrm rot="16200000" flipH="1">
            <a:off x="3675180" y="611252"/>
            <a:ext cx="456123" cy="270049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or: Elbow 92">
            <a:extLst>
              <a:ext uri="{FF2B5EF4-FFF2-40B4-BE49-F238E27FC236}">
                <a16:creationId xmlns:a16="http://schemas.microsoft.com/office/drawing/2014/main" id="{2FBDB291-4186-471C-B2E1-08EDBB80BEB8}"/>
              </a:ext>
            </a:extLst>
          </p:cNvPr>
          <p:cNvCxnSpPr>
            <a:cxnSpLocks/>
            <a:stCxn id="21" idx="2"/>
            <a:endCxn id="24" idx="0"/>
          </p:cNvCxnSpPr>
          <p:nvPr/>
        </p:nvCxnSpPr>
        <p:spPr>
          <a:xfrm rot="5400000">
            <a:off x="1583260" y="1208952"/>
            <a:ext cx="445250" cy="149422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29EFEF2D-8106-4D87-88E7-A9AEDF7235FC}"/>
              </a:ext>
            </a:extLst>
          </p:cNvPr>
          <p:cNvSpPr txBox="1"/>
          <p:nvPr/>
        </p:nvSpPr>
        <p:spPr>
          <a:xfrm>
            <a:off x="5253487" y="514743"/>
            <a:ext cx="1233577" cy="586653"/>
          </a:xfrm>
          <a:prstGeom prst="rect">
            <a:avLst/>
          </a:prstGeom>
          <a:solidFill>
            <a:schemeClr val="accent5">
              <a:lumMod val="50000"/>
            </a:schemeClr>
          </a:solidFill>
          <a:effectLst/>
        </p:spPr>
        <p:txBody>
          <a:bodyPr wrap="square" lIns="91440" tIns="45720" rIns="91440" bIns="45720" rtlCol="0" anchor="ctr" anchorCtr="0">
            <a:noAutofit/>
          </a:bodyPr>
          <a:lstStyle/>
          <a:p>
            <a:pPr algn="ctr"/>
            <a:endParaRPr lang="en-GB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0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</a:t>
            </a:r>
          </a:p>
          <a:p>
            <a:pPr algn="ctr"/>
            <a:r>
              <a:rPr lang="en-GB" sz="10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Heather House</a:t>
            </a:r>
            <a:b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1867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B145E7F-C4F6-4C34-8E68-046399D94A53}"/>
              </a:ext>
            </a:extLst>
          </p:cNvPr>
          <p:cNvSpPr txBox="1"/>
          <p:nvPr/>
        </p:nvSpPr>
        <p:spPr>
          <a:xfrm>
            <a:off x="7729784" y="4277271"/>
            <a:ext cx="1385976" cy="470247"/>
          </a:xfrm>
          <a:prstGeom prst="rect">
            <a:avLst/>
          </a:prstGeom>
          <a:solidFill>
            <a:srgbClr val="3982F9"/>
          </a:solidFill>
          <a:effectLst/>
        </p:spPr>
        <p:txBody>
          <a:bodyPr wrap="square" rtlCol="0" anchor="ctr" anchorCtr="0">
            <a:noAutofit/>
          </a:bodyPr>
          <a:lstStyle>
            <a:defPPr>
              <a:defRPr lang="en-US"/>
            </a:defPPr>
            <a:lvl1pPr algn="ctr">
              <a:defRPr sz="12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sz="1000" dirty="0"/>
              <a:t>Operations and Training Associate</a:t>
            </a:r>
          </a:p>
          <a:p>
            <a:r>
              <a:rPr lang="en-GB" sz="1000" dirty="0"/>
              <a:t>Karl Shepherd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F3AEC62-943B-4B08-9445-68EC08E8D0E3}"/>
              </a:ext>
            </a:extLst>
          </p:cNvPr>
          <p:cNvSpPr txBox="1"/>
          <p:nvPr/>
        </p:nvSpPr>
        <p:spPr>
          <a:xfrm>
            <a:off x="2195822" y="2194868"/>
            <a:ext cx="1617263" cy="518955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Regulatory &amp; QA Lead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Kathryn Betts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1218306-9849-4196-96F8-453C95F2A986}"/>
              </a:ext>
            </a:extLst>
          </p:cNvPr>
          <p:cNvSpPr txBox="1"/>
          <p:nvPr/>
        </p:nvSpPr>
        <p:spPr>
          <a:xfrm>
            <a:off x="9350287" y="2139924"/>
            <a:ext cx="1304715" cy="524021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Human Tissue Governance Lead 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Sandrine </a:t>
            </a:r>
            <a:r>
              <a:rPr lang="en-GB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Rendel</a:t>
            </a:r>
            <a:endParaRPr lang="en-GB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6" name="Straight Connector 15"/>
          <p:cNvCxnSpPr>
            <a:endCxn id="53" idx="0"/>
          </p:cNvCxnSpPr>
          <p:nvPr/>
        </p:nvCxnSpPr>
        <p:spPr>
          <a:xfrm flipH="1">
            <a:off x="3004454" y="1958253"/>
            <a:ext cx="6165" cy="236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5" idx="2"/>
          </p:cNvCxnSpPr>
          <p:nvPr/>
        </p:nvCxnSpPr>
        <p:spPr>
          <a:xfrm flipH="1">
            <a:off x="5867990" y="1101396"/>
            <a:ext cx="2286" cy="1122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>
            <a:extLst>
              <a:ext uri="{FF2B5EF4-FFF2-40B4-BE49-F238E27FC236}">
                <a16:creationId xmlns:a16="http://schemas.microsoft.com/office/drawing/2014/main" id="{8221F537-A16A-4251-B90F-05E133DAFA6A}"/>
              </a:ext>
            </a:extLst>
          </p:cNvPr>
          <p:cNvSpPr txBox="1"/>
          <p:nvPr/>
        </p:nvSpPr>
        <p:spPr>
          <a:xfrm>
            <a:off x="362383" y="2799240"/>
            <a:ext cx="1236826" cy="563426"/>
          </a:xfrm>
          <a:prstGeom prst="rect">
            <a:avLst/>
          </a:prstGeom>
          <a:solidFill>
            <a:schemeClr val="accent5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Support  Manager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Elena Villarreal Norton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A1FF47E7-71D8-44E9-8BC1-C98776EFC067}"/>
              </a:ext>
            </a:extLst>
          </p:cNvPr>
          <p:cNvSpPr txBox="1"/>
          <p:nvPr/>
        </p:nvSpPr>
        <p:spPr>
          <a:xfrm>
            <a:off x="2205335" y="4472061"/>
            <a:ext cx="1235831" cy="511604"/>
          </a:xfrm>
          <a:prstGeom prst="rect">
            <a:avLst/>
          </a:prstGeom>
          <a:solidFill>
            <a:schemeClr val="accent5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QA Manager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(Paul Davison)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A1FF47E7-71D8-44E9-8BC1-C98776EFC067}"/>
              </a:ext>
            </a:extLst>
          </p:cNvPr>
          <p:cNvSpPr txBox="1"/>
          <p:nvPr/>
        </p:nvSpPr>
        <p:spPr>
          <a:xfrm>
            <a:off x="324792" y="3495467"/>
            <a:ext cx="1304072" cy="500314"/>
          </a:xfrm>
          <a:prstGeom prst="rect">
            <a:avLst/>
          </a:prstGeom>
          <a:solidFill>
            <a:schemeClr val="accent5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endParaRPr lang="en-GB" sz="1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Support  Manager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Vicki Richardson </a:t>
            </a:r>
          </a:p>
          <a:p>
            <a:pPr algn="ctr"/>
            <a:r>
              <a:rPr lang="en-GB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A1FF47E7-71D8-44E9-8BC1-C98776EFC067}"/>
              </a:ext>
            </a:extLst>
          </p:cNvPr>
          <p:cNvSpPr txBox="1"/>
          <p:nvPr/>
        </p:nvSpPr>
        <p:spPr>
          <a:xfrm>
            <a:off x="334359" y="4062122"/>
            <a:ext cx="1304072" cy="656181"/>
          </a:xfrm>
          <a:prstGeom prst="rect">
            <a:avLst/>
          </a:prstGeom>
          <a:solidFill>
            <a:schemeClr val="accent5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Support  Manager 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Magda </a:t>
            </a:r>
            <a:r>
              <a:rPr lang="en-GB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Laskaweic</a:t>
            </a:r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Szkonter</a:t>
            </a:r>
          </a:p>
        </p:txBody>
      </p:sp>
      <p:cxnSp>
        <p:nvCxnSpPr>
          <p:cNvPr id="156" name="Straight Connector 155"/>
          <p:cNvCxnSpPr>
            <a:cxnSpLocks/>
          </p:cNvCxnSpPr>
          <p:nvPr/>
        </p:nvCxnSpPr>
        <p:spPr>
          <a:xfrm flipH="1">
            <a:off x="223120" y="2678131"/>
            <a:ext cx="34952" cy="17000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cxnSpLocks/>
            <a:endCxn id="143" idx="1"/>
          </p:cNvCxnSpPr>
          <p:nvPr/>
        </p:nvCxnSpPr>
        <p:spPr>
          <a:xfrm>
            <a:off x="249884" y="3056381"/>
            <a:ext cx="112499" cy="245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cxnSpLocks/>
            <a:endCxn id="146" idx="1"/>
          </p:cNvCxnSpPr>
          <p:nvPr/>
        </p:nvCxnSpPr>
        <p:spPr>
          <a:xfrm>
            <a:off x="248634" y="3730320"/>
            <a:ext cx="76158" cy="15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cxnSpLocks/>
            <a:endCxn id="147" idx="1"/>
          </p:cNvCxnSpPr>
          <p:nvPr/>
        </p:nvCxnSpPr>
        <p:spPr>
          <a:xfrm>
            <a:off x="235960" y="4390213"/>
            <a:ext cx="98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>
            <a:extLst>
              <a:ext uri="{FF2B5EF4-FFF2-40B4-BE49-F238E27FC236}">
                <a16:creationId xmlns:a16="http://schemas.microsoft.com/office/drawing/2014/main" id="{721BC67C-2F11-475D-A6D2-911DCA1F7AA9}"/>
              </a:ext>
            </a:extLst>
          </p:cNvPr>
          <p:cNvSpPr txBox="1"/>
          <p:nvPr/>
        </p:nvSpPr>
        <p:spPr>
          <a:xfrm>
            <a:off x="334359" y="4804327"/>
            <a:ext cx="1293277" cy="447854"/>
          </a:xfrm>
          <a:prstGeom prst="rect">
            <a:avLst/>
          </a:prstGeom>
          <a:solidFill>
            <a:srgbClr val="3E5CF4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 Specialist 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 Kim</a:t>
            </a:r>
          </a:p>
        </p:txBody>
      </p:sp>
      <p:cxnSp>
        <p:nvCxnSpPr>
          <p:cNvPr id="171" name="Straight Connector 170"/>
          <p:cNvCxnSpPr>
            <a:cxnSpLocks/>
            <a:stCxn id="28" idx="3"/>
          </p:cNvCxnSpPr>
          <p:nvPr/>
        </p:nvCxnSpPr>
        <p:spPr>
          <a:xfrm>
            <a:off x="1615034" y="5582149"/>
            <a:ext cx="2660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Box 174">
            <a:extLst>
              <a:ext uri="{FF2B5EF4-FFF2-40B4-BE49-F238E27FC236}">
                <a16:creationId xmlns:a16="http://schemas.microsoft.com/office/drawing/2014/main" id="{8221F537-A16A-4251-B90F-05E133DAFA6A}"/>
              </a:ext>
            </a:extLst>
          </p:cNvPr>
          <p:cNvSpPr txBox="1"/>
          <p:nvPr/>
        </p:nvSpPr>
        <p:spPr>
          <a:xfrm>
            <a:off x="2190845" y="3917801"/>
            <a:ext cx="1254059" cy="465032"/>
          </a:xfrm>
          <a:prstGeom prst="rect">
            <a:avLst/>
          </a:prstGeom>
          <a:solidFill>
            <a:schemeClr val="accent5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QA Manager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Joy Wiles</a:t>
            </a: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8221F537-A16A-4251-B90F-05E133DAFA6A}"/>
              </a:ext>
            </a:extLst>
          </p:cNvPr>
          <p:cNvSpPr txBox="1"/>
          <p:nvPr/>
        </p:nvSpPr>
        <p:spPr>
          <a:xfrm>
            <a:off x="5889467" y="2795802"/>
            <a:ext cx="1309482" cy="462248"/>
          </a:xfrm>
          <a:prstGeom prst="rect">
            <a:avLst/>
          </a:prstGeom>
          <a:solidFill>
            <a:schemeClr val="accent5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Support  Manager 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Carol Cornelius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8221F537-A16A-4251-B90F-05E133DAFA6A}"/>
              </a:ext>
            </a:extLst>
          </p:cNvPr>
          <p:cNvSpPr txBox="1"/>
          <p:nvPr/>
        </p:nvSpPr>
        <p:spPr>
          <a:xfrm>
            <a:off x="5878536" y="3402858"/>
            <a:ext cx="1309482" cy="450141"/>
          </a:xfrm>
          <a:prstGeom prst="rect">
            <a:avLst/>
          </a:prstGeom>
          <a:solidFill>
            <a:schemeClr val="accent5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Support  Manager 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Ronja Bahadori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0EB96EFD-10EB-4CFC-9530-FA96DD41C145}"/>
              </a:ext>
            </a:extLst>
          </p:cNvPr>
          <p:cNvSpPr txBox="1"/>
          <p:nvPr/>
        </p:nvSpPr>
        <p:spPr>
          <a:xfrm>
            <a:off x="3951606" y="3402858"/>
            <a:ext cx="1420534" cy="457444"/>
          </a:xfrm>
          <a:prstGeom prst="rect">
            <a:avLst/>
          </a:prstGeom>
          <a:solidFill>
            <a:schemeClr val="accent5"/>
          </a:solidFill>
          <a:effectLst/>
        </p:spPr>
        <p:txBody>
          <a:bodyPr wrap="square" lIns="121920" tIns="60960" rIns="121920" bIns="60960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/>
                <a:cs typeface="Calibri"/>
              </a:rPr>
              <a:t>Research Ethics Manager </a:t>
            </a:r>
            <a:endParaRPr lang="en-GB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Jennifer Blaikie</a:t>
            </a:r>
            <a:endParaRPr lang="en-GB" sz="10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0EB96EFD-10EB-4CFC-9530-FA96DD41C145}"/>
              </a:ext>
            </a:extLst>
          </p:cNvPr>
          <p:cNvSpPr txBox="1"/>
          <p:nvPr/>
        </p:nvSpPr>
        <p:spPr>
          <a:xfrm>
            <a:off x="3949700" y="3961079"/>
            <a:ext cx="1438144" cy="662406"/>
          </a:xfrm>
          <a:prstGeom prst="rect">
            <a:avLst/>
          </a:prstGeom>
          <a:solidFill>
            <a:schemeClr val="accent5"/>
          </a:solidFill>
          <a:effectLst/>
        </p:spPr>
        <p:txBody>
          <a:bodyPr wrap="square" lIns="121920" tIns="60960" rIns="121920" bIns="60960" rtlCol="0" anchor="ctr" anchorCtr="0">
            <a:noAutofit/>
          </a:bodyPr>
          <a:lstStyle/>
          <a:p>
            <a:pPr algn="ctr"/>
            <a:endParaRPr lang="en-GB" sz="1000" dirty="0">
              <a:solidFill>
                <a:schemeClr val="bg1"/>
              </a:solidFill>
              <a:latin typeface="Calibri"/>
              <a:cs typeface="Calibri"/>
            </a:endParaRP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/>
                <a:cs typeface="Calibri"/>
              </a:rPr>
              <a:t>Research Ethics Manager 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/>
                <a:cs typeface="Calibri"/>
              </a:rPr>
              <a:t>Rosemary </a:t>
            </a:r>
            <a:r>
              <a:rPr lang="en-GB" sz="1000" dirty="0" err="1">
                <a:solidFill>
                  <a:schemeClr val="bg1"/>
                </a:solidFill>
                <a:latin typeface="Calibri"/>
                <a:cs typeface="Calibri"/>
              </a:rPr>
              <a:t>Musesengwa</a:t>
            </a:r>
            <a:endParaRPr lang="en-GB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10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cxnSp>
        <p:nvCxnSpPr>
          <p:cNvPr id="181" name="Straight Connector 180"/>
          <p:cNvCxnSpPr/>
          <p:nvPr/>
        </p:nvCxnSpPr>
        <p:spPr>
          <a:xfrm>
            <a:off x="6604532" y="326808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TextBox 190">
            <a:extLst>
              <a:ext uri="{FF2B5EF4-FFF2-40B4-BE49-F238E27FC236}">
                <a16:creationId xmlns:a16="http://schemas.microsoft.com/office/drawing/2014/main" id="{721BC67C-2F11-475D-A6D2-911DCA1F7AA9}"/>
              </a:ext>
            </a:extLst>
          </p:cNvPr>
          <p:cNvSpPr txBox="1"/>
          <p:nvPr/>
        </p:nvSpPr>
        <p:spPr>
          <a:xfrm>
            <a:off x="5871467" y="5356229"/>
            <a:ext cx="1327482" cy="623325"/>
          </a:xfrm>
          <a:prstGeom prst="rect">
            <a:avLst/>
          </a:prstGeom>
          <a:solidFill>
            <a:srgbClr val="3E5CF4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 Specialist Claudia Gonzales-Lopez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721BC67C-2F11-475D-A6D2-911DCA1F7AA9}"/>
              </a:ext>
            </a:extLst>
          </p:cNvPr>
          <p:cNvSpPr txBox="1"/>
          <p:nvPr/>
        </p:nvSpPr>
        <p:spPr>
          <a:xfrm>
            <a:off x="5877988" y="3961079"/>
            <a:ext cx="1327006" cy="658770"/>
          </a:xfrm>
          <a:prstGeom prst="rect">
            <a:avLst/>
          </a:prstGeom>
          <a:solidFill>
            <a:srgbClr val="3E5CF4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 Specialist Jackie </a:t>
            </a:r>
            <a:r>
              <a:rPr lang="en-GB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Gerenscer</a:t>
            </a:r>
            <a:endParaRPr lang="en-GB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721BC67C-2F11-475D-A6D2-911DCA1F7AA9}"/>
              </a:ext>
            </a:extLst>
          </p:cNvPr>
          <p:cNvSpPr txBox="1"/>
          <p:nvPr/>
        </p:nvSpPr>
        <p:spPr>
          <a:xfrm>
            <a:off x="5879147" y="4739171"/>
            <a:ext cx="1327668" cy="521117"/>
          </a:xfrm>
          <a:prstGeom prst="rect">
            <a:avLst/>
          </a:prstGeom>
          <a:solidFill>
            <a:srgbClr val="3E5CF4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 Specialist 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Goff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A4BC1C25-0EA5-4870-8D1A-B8FEDCEA4ABF}"/>
              </a:ext>
            </a:extLst>
          </p:cNvPr>
          <p:cNvSpPr txBox="1"/>
          <p:nvPr/>
        </p:nvSpPr>
        <p:spPr>
          <a:xfrm>
            <a:off x="3979286" y="5262993"/>
            <a:ext cx="1382575" cy="412098"/>
          </a:xfrm>
          <a:prstGeom prst="rect">
            <a:avLst/>
          </a:prstGeom>
          <a:solidFill>
            <a:srgbClr val="2296F6"/>
          </a:solidFill>
          <a:effectLst/>
        </p:spPr>
        <p:txBody>
          <a:bodyPr wrap="square" lIns="121920" tIns="60960" rIns="121920" bIns="60960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/>
                <a:cs typeface="Calibri"/>
              </a:rPr>
              <a:t>Ethics Administrator</a:t>
            </a:r>
          </a:p>
          <a:p>
            <a:pPr algn="ctr"/>
            <a:r>
              <a:rPr lang="en-GB" sz="1000" dirty="0" err="1">
                <a:solidFill>
                  <a:schemeClr val="bg1"/>
                </a:solidFill>
                <a:latin typeface="Calibri"/>
                <a:cs typeface="Calibri"/>
              </a:rPr>
              <a:t>Szilvia</a:t>
            </a:r>
            <a:r>
              <a:rPr lang="en-GB" sz="10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Calibri"/>
                <a:cs typeface="Calibri"/>
              </a:rPr>
              <a:t>Bajkan</a:t>
            </a:r>
            <a:endParaRPr lang="en-GB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A4BC1C25-0EA5-4870-8D1A-B8FEDCEA4ABF}"/>
              </a:ext>
            </a:extLst>
          </p:cNvPr>
          <p:cNvSpPr txBox="1"/>
          <p:nvPr/>
        </p:nvSpPr>
        <p:spPr>
          <a:xfrm>
            <a:off x="3993918" y="4743706"/>
            <a:ext cx="1382575" cy="417532"/>
          </a:xfrm>
          <a:prstGeom prst="rect">
            <a:avLst/>
          </a:prstGeom>
          <a:solidFill>
            <a:srgbClr val="2296F6"/>
          </a:solidFill>
          <a:effectLst/>
        </p:spPr>
        <p:txBody>
          <a:bodyPr wrap="square" lIns="121920" tIns="60960" rIns="121920" bIns="60960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/>
                <a:cs typeface="Calibri"/>
              </a:rPr>
              <a:t>Ethics Administrator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/>
                <a:cs typeface="Calibri"/>
              </a:rPr>
              <a:t>Sami </a:t>
            </a:r>
            <a:r>
              <a:rPr lang="en-GB" sz="1000" dirty="0" err="1">
                <a:solidFill>
                  <a:schemeClr val="bg1"/>
                </a:solidFill>
                <a:latin typeface="Calibri"/>
                <a:cs typeface="Calibri"/>
              </a:rPr>
              <a:t>Kelsh</a:t>
            </a:r>
            <a:endParaRPr lang="en-GB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15" name="Straight Connector 214"/>
          <p:cNvCxnSpPr>
            <a:cxnSpLocks/>
            <a:endCxn id="178" idx="1"/>
          </p:cNvCxnSpPr>
          <p:nvPr/>
        </p:nvCxnSpPr>
        <p:spPr>
          <a:xfrm flipV="1">
            <a:off x="3797631" y="3631580"/>
            <a:ext cx="153975" cy="1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>
            <a:cxnSpLocks/>
          </p:cNvCxnSpPr>
          <p:nvPr/>
        </p:nvCxnSpPr>
        <p:spPr>
          <a:xfrm>
            <a:off x="3792726" y="3636308"/>
            <a:ext cx="27448" cy="1810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>
            <a:cxnSpLocks/>
          </p:cNvCxnSpPr>
          <p:nvPr/>
        </p:nvCxnSpPr>
        <p:spPr>
          <a:xfrm>
            <a:off x="3884641" y="4357256"/>
            <a:ext cx="5572" cy="5924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>
            <a:cxnSpLocks/>
          </p:cNvCxnSpPr>
          <p:nvPr/>
        </p:nvCxnSpPr>
        <p:spPr>
          <a:xfrm flipH="1">
            <a:off x="3884641" y="4949755"/>
            <a:ext cx="1508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TextBox 262">
            <a:extLst>
              <a:ext uri="{FF2B5EF4-FFF2-40B4-BE49-F238E27FC236}">
                <a16:creationId xmlns:a16="http://schemas.microsoft.com/office/drawing/2014/main" id="{1D51D339-1FEB-4B09-BE84-BAFDE525A27D}"/>
              </a:ext>
            </a:extLst>
          </p:cNvPr>
          <p:cNvSpPr txBox="1"/>
          <p:nvPr/>
        </p:nvSpPr>
        <p:spPr>
          <a:xfrm>
            <a:off x="7723764" y="4998842"/>
            <a:ext cx="1375990" cy="515475"/>
          </a:xfrm>
          <a:prstGeom prst="rect">
            <a:avLst/>
          </a:prstGeom>
          <a:solidFill>
            <a:srgbClr val="2296F6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Operations and Training Associate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 Crossley</a:t>
            </a: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721BC67C-2F11-475D-A6D2-911DCA1F7AA9}"/>
              </a:ext>
            </a:extLst>
          </p:cNvPr>
          <p:cNvSpPr txBox="1"/>
          <p:nvPr/>
        </p:nvSpPr>
        <p:spPr>
          <a:xfrm>
            <a:off x="9349158" y="4612978"/>
            <a:ext cx="1327006" cy="488081"/>
          </a:xfrm>
          <a:prstGeom prst="rect">
            <a:avLst/>
          </a:prstGeom>
          <a:solidFill>
            <a:srgbClr val="3E5CF4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 Governance Specialist Ben </a:t>
            </a:r>
            <a:r>
              <a:rPr lang="en-GB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Haxton</a:t>
            </a:r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E9157FAC-443D-4A09-B4CA-7B81490FE35D}"/>
              </a:ext>
            </a:extLst>
          </p:cNvPr>
          <p:cNvSpPr txBox="1"/>
          <p:nvPr/>
        </p:nvSpPr>
        <p:spPr>
          <a:xfrm>
            <a:off x="9381788" y="5166909"/>
            <a:ext cx="1327006" cy="463564"/>
          </a:xfrm>
          <a:prstGeom prst="rect">
            <a:avLst/>
          </a:prstGeom>
          <a:solidFill>
            <a:srgbClr val="3982F9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 Governance Associate 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Amy Beveridge</a:t>
            </a: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E9157FAC-443D-4A09-B4CA-7B81490FE35D}"/>
              </a:ext>
            </a:extLst>
          </p:cNvPr>
          <p:cNvSpPr txBox="1"/>
          <p:nvPr/>
        </p:nvSpPr>
        <p:spPr>
          <a:xfrm>
            <a:off x="9381788" y="5705603"/>
            <a:ext cx="1327006" cy="566500"/>
          </a:xfrm>
          <a:prstGeom prst="rect">
            <a:avLst/>
          </a:prstGeom>
          <a:solidFill>
            <a:srgbClr val="3982F9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 Governance Associate </a:t>
            </a:r>
          </a:p>
          <a:p>
            <a:pPr algn="ctr"/>
            <a:r>
              <a:rPr lang="en-GB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Rozhin</a:t>
            </a:r>
            <a:r>
              <a:rPr lang="en-GB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Razavi</a:t>
            </a:r>
            <a:endParaRPr lang="en-GB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8221F537-A16A-4251-B90F-05E133DAFA6A}"/>
              </a:ext>
            </a:extLst>
          </p:cNvPr>
          <p:cNvSpPr txBox="1"/>
          <p:nvPr/>
        </p:nvSpPr>
        <p:spPr>
          <a:xfrm>
            <a:off x="2206764" y="3360406"/>
            <a:ext cx="1250602" cy="466781"/>
          </a:xfrm>
          <a:prstGeom prst="rect">
            <a:avLst/>
          </a:prstGeom>
          <a:solidFill>
            <a:schemeClr val="accent5"/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QA Manager</a:t>
            </a:r>
          </a:p>
          <a:p>
            <a:pPr algn="ctr"/>
            <a:r>
              <a:rPr lang="en-GB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Emily Shellam</a:t>
            </a:r>
          </a:p>
        </p:txBody>
      </p:sp>
      <p:cxnSp>
        <p:nvCxnSpPr>
          <p:cNvPr id="276" name="Straight Connector 275"/>
          <p:cNvCxnSpPr/>
          <p:nvPr/>
        </p:nvCxnSpPr>
        <p:spPr>
          <a:xfrm flipV="1">
            <a:off x="5867990" y="1211504"/>
            <a:ext cx="5565533" cy="1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/>
          <p:cNvCxnSpPr>
            <a:cxnSpLocks/>
            <a:stCxn id="64" idx="0"/>
          </p:cNvCxnSpPr>
          <p:nvPr/>
        </p:nvCxnSpPr>
        <p:spPr>
          <a:xfrm flipH="1" flipV="1">
            <a:off x="7607410" y="1201664"/>
            <a:ext cx="3178" cy="972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Connector 284"/>
          <p:cNvCxnSpPr/>
          <p:nvPr/>
        </p:nvCxnSpPr>
        <p:spPr>
          <a:xfrm flipH="1" flipV="1">
            <a:off x="8597242" y="1201664"/>
            <a:ext cx="14135" cy="1608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>
            <a:stCxn id="58" idx="0"/>
          </p:cNvCxnSpPr>
          <p:nvPr/>
        </p:nvCxnSpPr>
        <p:spPr>
          <a:xfrm flipH="1" flipV="1">
            <a:off x="9994688" y="1211504"/>
            <a:ext cx="7957" cy="9284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Connector 288"/>
          <p:cNvCxnSpPr>
            <a:stCxn id="37" idx="0"/>
          </p:cNvCxnSpPr>
          <p:nvPr/>
        </p:nvCxnSpPr>
        <p:spPr>
          <a:xfrm flipH="1" flipV="1">
            <a:off x="11433523" y="1211504"/>
            <a:ext cx="12118" cy="938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/>
          <p:cNvCxnSpPr>
            <a:stCxn id="37" idx="2"/>
            <a:endCxn id="22" idx="0"/>
          </p:cNvCxnSpPr>
          <p:nvPr/>
        </p:nvCxnSpPr>
        <p:spPr>
          <a:xfrm flipH="1">
            <a:off x="11433524" y="2632033"/>
            <a:ext cx="12117" cy="19914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/>
          <p:cNvCxnSpPr/>
          <p:nvPr/>
        </p:nvCxnSpPr>
        <p:spPr>
          <a:xfrm flipH="1">
            <a:off x="9237338" y="2934536"/>
            <a:ext cx="8556" cy="3045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298"/>
          <p:cNvCxnSpPr>
            <a:cxnSpLocks/>
            <a:endCxn id="264" idx="1"/>
          </p:cNvCxnSpPr>
          <p:nvPr/>
        </p:nvCxnSpPr>
        <p:spPr>
          <a:xfrm>
            <a:off x="9226142" y="4849553"/>
            <a:ext cx="123016" cy="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Connector 304"/>
          <p:cNvCxnSpPr>
            <a:cxnSpLocks/>
            <a:stCxn id="266" idx="1"/>
          </p:cNvCxnSpPr>
          <p:nvPr/>
        </p:nvCxnSpPr>
        <p:spPr>
          <a:xfrm flipH="1" flipV="1">
            <a:off x="9237338" y="5388683"/>
            <a:ext cx="144450" cy="10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Connector 307"/>
          <p:cNvCxnSpPr/>
          <p:nvPr/>
        </p:nvCxnSpPr>
        <p:spPr>
          <a:xfrm flipH="1" flipV="1">
            <a:off x="9245894" y="5979557"/>
            <a:ext cx="144450" cy="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/>
          <p:cNvCxnSpPr>
            <a:cxnSpLocks/>
            <a:stCxn id="64" idx="2"/>
          </p:cNvCxnSpPr>
          <p:nvPr/>
        </p:nvCxnSpPr>
        <p:spPr>
          <a:xfrm>
            <a:off x="7610588" y="2682215"/>
            <a:ext cx="5048" cy="34192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/>
          <p:cNvCxnSpPr>
            <a:cxnSpLocks/>
            <a:stCxn id="52" idx="1"/>
          </p:cNvCxnSpPr>
          <p:nvPr/>
        </p:nvCxnSpPr>
        <p:spPr>
          <a:xfrm flipH="1">
            <a:off x="7607408" y="4512395"/>
            <a:ext cx="1223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/>
          <p:cNvCxnSpPr>
            <a:stCxn id="263" idx="1"/>
          </p:cNvCxnSpPr>
          <p:nvPr/>
        </p:nvCxnSpPr>
        <p:spPr>
          <a:xfrm flipH="1">
            <a:off x="7612487" y="5256580"/>
            <a:ext cx="111277" cy="64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Connector 319"/>
          <p:cNvCxnSpPr>
            <a:cxnSpLocks/>
            <a:stCxn id="38" idx="1"/>
            <a:endCxn id="38" idx="1"/>
          </p:cNvCxnSpPr>
          <p:nvPr/>
        </p:nvCxnSpPr>
        <p:spPr>
          <a:xfrm>
            <a:off x="7739770" y="610149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/>
          <p:cNvCxnSpPr>
            <a:stCxn id="58" idx="2"/>
          </p:cNvCxnSpPr>
          <p:nvPr/>
        </p:nvCxnSpPr>
        <p:spPr>
          <a:xfrm flipH="1">
            <a:off x="10002644" y="2663945"/>
            <a:ext cx="1" cy="2705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/>
          <p:cNvCxnSpPr/>
          <p:nvPr/>
        </p:nvCxnSpPr>
        <p:spPr>
          <a:xfrm flipH="1">
            <a:off x="9245894" y="2934536"/>
            <a:ext cx="756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>
            <a:cxnSpLocks/>
          </p:cNvCxnSpPr>
          <p:nvPr/>
        </p:nvCxnSpPr>
        <p:spPr>
          <a:xfrm>
            <a:off x="3813085" y="5447208"/>
            <a:ext cx="1716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Straight Connector 355"/>
          <p:cNvCxnSpPr>
            <a:cxnSpLocks/>
          </p:cNvCxnSpPr>
          <p:nvPr/>
        </p:nvCxnSpPr>
        <p:spPr>
          <a:xfrm flipH="1">
            <a:off x="7395274" y="3627120"/>
            <a:ext cx="1206" cy="1371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Straight Connector 358"/>
          <p:cNvCxnSpPr>
            <a:cxnSpLocks/>
            <a:endCxn id="177" idx="3"/>
          </p:cNvCxnSpPr>
          <p:nvPr/>
        </p:nvCxnSpPr>
        <p:spPr>
          <a:xfrm flipH="1" flipV="1">
            <a:off x="7188018" y="3627929"/>
            <a:ext cx="207256" cy="100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Straight Connector 362"/>
          <p:cNvCxnSpPr>
            <a:stCxn id="193" idx="3"/>
          </p:cNvCxnSpPr>
          <p:nvPr/>
        </p:nvCxnSpPr>
        <p:spPr>
          <a:xfrm>
            <a:off x="7206815" y="4999730"/>
            <a:ext cx="1797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Straight Connector 365"/>
          <p:cNvCxnSpPr>
            <a:cxnSpLocks/>
          </p:cNvCxnSpPr>
          <p:nvPr/>
        </p:nvCxnSpPr>
        <p:spPr>
          <a:xfrm>
            <a:off x="7496440" y="3017333"/>
            <a:ext cx="9836" cy="2657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Straight Connector 370"/>
          <p:cNvCxnSpPr>
            <a:cxnSpLocks/>
            <a:endCxn id="176" idx="3"/>
          </p:cNvCxnSpPr>
          <p:nvPr/>
        </p:nvCxnSpPr>
        <p:spPr>
          <a:xfrm flipH="1" flipV="1">
            <a:off x="7198949" y="3026926"/>
            <a:ext cx="311387" cy="6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Straight Connector 373"/>
          <p:cNvCxnSpPr>
            <a:cxnSpLocks/>
            <a:endCxn id="191" idx="3"/>
          </p:cNvCxnSpPr>
          <p:nvPr/>
        </p:nvCxnSpPr>
        <p:spPr>
          <a:xfrm flipH="1">
            <a:off x="7198949" y="5667892"/>
            <a:ext cx="3296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Straight Connector 378"/>
          <p:cNvCxnSpPr>
            <a:cxnSpLocks/>
          </p:cNvCxnSpPr>
          <p:nvPr/>
        </p:nvCxnSpPr>
        <p:spPr>
          <a:xfrm flipH="1">
            <a:off x="3884641" y="4357256"/>
            <a:ext cx="1092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Straight Connector 381"/>
          <p:cNvCxnSpPr>
            <a:cxnSpLocks/>
          </p:cNvCxnSpPr>
          <p:nvPr/>
        </p:nvCxnSpPr>
        <p:spPr>
          <a:xfrm>
            <a:off x="3746141" y="3037115"/>
            <a:ext cx="24352" cy="29951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Connector 383"/>
          <p:cNvCxnSpPr>
            <a:cxnSpLocks/>
            <a:endCxn id="31" idx="1"/>
          </p:cNvCxnSpPr>
          <p:nvPr/>
        </p:nvCxnSpPr>
        <p:spPr>
          <a:xfrm flipV="1">
            <a:off x="3728140" y="3030381"/>
            <a:ext cx="234954" cy="67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/>
          <p:cNvCxnSpPr>
            <a:cxnSpLocks/>
            <a:endCxn id="82" idx="1"/>
          </p:cNvCxnSpPr>
          <p:nvPr/>
        </p:nvCxnSpPr>
        <p:spPr>
          <a:xfrm>
            <a:off x="3770493" y="6032297"/>
            <a:ext cx="2077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Straight Connector 397"/>
          <p:cNvCxnSpPr>
            <a:cxnSpLocks/>
          </p:cNvCxnSpPr>
          <p:nvPr/>
        </p:nvCxnSpPr>
        <p:spPr>
          <a:xfrm flipH="1">
            <a:off x="3623922" y="2680914"/>
            <a:ext cx="7800" cy="2080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Straight Connector 400"/>
          <p:cNvCxnSpPr>
            <a:stCxn id="46" idx="3"/>
          </p:cNvCxnSpPr>
          <p:nvPr/>
        </p:nvCxnSpPr>
        <p:spPr>
          <a:xfrm flipV="1">
            <a:off x="3428991" y="3034870"/>
            <a:ext cx="202641" cy="44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Straight Connector 404"/>
          <p:cNvCxnSpPr/>
          <p:nvPr/>
        </p:nvCxnSpPr>
        <p:spPr>
          <a:xfrm flipV="1">
            <a:off x="3436830" y="4184237"/>
            <a:ext cx="198167" cy="2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0069370" y="6476439"/>
            <a:ext cx="2014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/>
              <a:t>Updated 22 </a:t>
            </a:r>
            <a:r>
              <a:rPr lang="en-GB" sz="1200" b="1" dirty="0"/>
              <a:t>August 2023</a:t>
            </a:r>
          </a:p>
        </p:txBody>
      </p:sp>
      <p:cxnSp>
        <p:nvCxnSpPr>
          <p:cNvPr id="137" name="Straight Connector 136"/>
          <p:cNvCxnSpPr>
            <a:cxnSpLocks/>
            <a:stCxn id="38" idx="1"/>
          </p:cNvCxnSpPr>
          <p:nvPr/>
        </p:nvCxnSpPr>
        <p:spPr>
          <a:xfrm flipH="1">
            <a:off x="7615636" y="6101496"/>
            <a:ext cx="1241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>
            <a:extLst>
              <a:ext uri="{FF2B5EF4-FFF2-40B4-BE49-F238E27FC236}">
                <a16:creationId xmlns:a16="http://schemas.microsoft.com/office/drawing/2014/main" id="{AE461E4E-AFD6-4A93-892C-3F945DC97624}"/>
              </a:ext>
            </a:extLst>
          </p:cNvPr>
          <p:cNvSpPr txBox="1"/>
          <p:nvPr/>
        </p:nvSpPr>
        <p:spPr>
          <a:xfrm>
            <a:off x="7747050" y="3525534"/>
            <a:ext cx="1385976" cy="470247"/>
          </a:xfrm>
          <a:prstGeom prst="rect">
            <a:avLst/>
          </a:prstGeom>
          <a:solidFill>
            <a:srgbClr val="3982F9"/>
          </a:solidFill>
          <a:effectLst/>
        </p:spPr>
        <p:txBody>
          <a:bodyPr wrap="square" rtlCol="0" anchor="ctr" anchorCtr="0">
            <a:noAutofit/>
          </a:bodyPr>
          <a:lstStyle>
            <a:defPPr>
              <a:defRPr lang="en-US"/>
            </a:defPPr>
            <a:lvl1pPr algn="ctr">
              <a:defRPr sz="12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sz="1000" dirty="0"/>
              <a:t>Operations Specialist </a:t>
            </a:r>
          </a:p>
          <a:p>
            <a:r>
              <a:rPr lang="en-GB" sz="1000" dirty="0"/>
              <a:t>Kim Edwards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555EE4D-2AC2-4194-8A8F-4E569FC205D3}"/>
              </a:ext>
            </a:extLst>
          </p:cNvPr>
          <p:cNvCxnSpPr>
            <a:cxnSpLocks/>
          </p:cNvCxnSpPr>
          <p:nvPr/>
        </p:nvCxnSpPr>
        <p:spPr>
          <a:xfrm>
            <a:off x="1883358" y="3065535"/>
            <a:ext cx="3714" cy="2516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AA4EFC1B-8ED6-4A0A-8300-FDEF0A089561}"/>
              </a:ext>
            </a:extLst>
          </p:cNvPr>
          <p:cNvCxnSpPr>
            <a:cxnSpLocks/>
            <a:endCxn id="143" idx="3"/>
          </p:cNvCxnSpPr>
          <p:nvPr/>
        </p:nvCxnSpPr>
        <p:spPr>
          <a:xfrm flipH="1">
            <a:off x="1599209" y="3079828"/>
            <a:ext cx="287275" cy="1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FDF88241-9829-49EE-AA57-3A722E11DA01}"/>
              </a:ext>
            </a:extLst>
          </p:cNvPr>
          <p:cNvCxnSpPr>
            <a:cxnSpLocks/>
          </p:cNvCxnSpPr>
          <p:nvPr/>
        </p:nvCxnSpPr>
        <p:spPr>
          <a:xfrm flipH="1">
            <a:off x="1745375" y="4378153"/>
            <a:ext cx="339" cy="6701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C98B2ADE-614D-4A3A-BF79-83149C7AAB04}"/>
              </a:ext>
            </a:extLst>
          </p:cNvPr>
          <p:cNvCxnSpPr>
            <a:cxnSpLocks/>
          </p:cNvCxnSpPr>
          <p:nvPr/>
        </p:nvCxnSpPr>
        <p:spPr>
          <a:xfrm flipH="1">
            <a:off x="7768036" y="6202208"/>
            <a:ext cx="1241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CAEC254-83E8-4949-9DC2-D0A51FC47565}"/>
              </a:ext>
            </a:extLst>
          </p:cNvPr>
          <p:cNvCxnSpPr>
            <a:cxnSpLocks/>
            <a:stCxn id="122" idx="1"/>
          </p:cNvCxnSpPr>
          <p:nvPr/>
        </p:nvCxnSpPr>
        <p:spPr>
          <a:xfrm flipH="1">
            <a:off x="7598933" y="3760658"/>
            <a:ext cx="148117" cy="75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496525AB-2B82-463B-9FA2-1A56B77F0AFD}"/>
              </a:ext>
            </a:extLst>
          </p:cNvPr>
          <p:cNvCxnSpPr>
            <a:cxnSpLocks/>
            <a:stCxn id="147" idx="3"/>
          </p:cNvCxnSpPr>
          <p:nvPr/>
        </p:nvCxnSpPr>
        <p:spPr>
          <a:xfrm>
            <a:off x="1638431" y="4390213"/>
            <a:ext cx="1106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00E76A7C-1692-4832-82FE-F550620EB746}"/>
              </a:ext>
            </a:extLst>
          </p:cNvPr>
          <p:cNvCxnSpPr>
            <a:cxnSpLocks/>
            <a:stCxn id="165" idx="3"/>
          </p:cNvCxnSpPr>
          <p:nvPr/>
        </p:nvCxnSpPr>
        <p:spPr>
          <a:xfrm>
            <a:off x="1627636" y="5028254"/>
            <a:ext cx="120421" cy="20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608C8C56-377C-45C5-ACBA-28C83533A249}"/>
              </a:ext>
            </a:extLst>
          </p:cNvPr>
          <p:cNvCxnSpPr/>
          <p:nvPr/>
        </p:nvCxnSpPr>
        <p:spPr>
          <a:xfrm flipV="1">
            <a:off x="3409341" y="3580916"/>
            <a:ext cx="202641" cy="44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678C536E-4E4F-4D98-BF7C-E5C1BFB5EF48}"/>
              </a:ext>
            </a:extLst>
          </p:cNvPr>
          <p:cNvCxnSpPr/>
          <p:nvPr/>
        </p:nvCxnSpPr>
        <p:spPr>
          <a:xfrm flipV="1">
            <a:off x="3425755" y="4761905"/>
            <a:ext cx="198167" cy="2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5B946501-B01B-49D0-8D10-563E15D2CECB}"/>
              </a:ext>
            </a:extLst>
          </p:cNvPr>
          <p:cNvCxnSpPr>
            <a:cxnSpLocks/>
          </p:cNvCxnSpPr>
          <p:nvPr/>
        </p:nvCxnSpPr>
        <p:spPr>
          <a:xfrm flipH="1">
            <a:off x="5600916" y="2690098"/>
            <a:ext cx="12303" cy="15871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B50169A7-2C16-49B2-815E-E320BD9D6DA1}"/>
              </a:ext>
            </a:extLst>
          </p:cNvPr>
          <p:cNvCxnSpPr>
            <a:cxnSpLocks/>
            <a:endCxn id="179" idx="3"/>
          </p:cNvCxnSpPr>
          <p:nvPr/>
        </p:nvCxnSpPr>
        <p:spPr>
          <a:xfrm flipH="1">
            <a:off x="5387844" y="4277271"/>
            <a:ext cx="210500" cy="150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B756F49C-AC81-4880-BBA7-5419BBA84A53}"/>
              </a:ext>
            </a:extLst>
          </p:cNvPr>
          <p:cNvCxnSpPr>
            <a:cxnSpLocks/>
          </p:cNvCxnSpPr>
          <p:nvPr/>
        </p:nvCxnSpPr>
        <p:spPr>
          <a:xfrm flipH="1">
            <a:off x="5428500" y="3624925"/>
            <a:ext cx="118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C0D0EBBF-E300-4F24-9EAC-A70B3B1FFF15}"/>
              </a:ext>
            </a:extLst>
          </p:cNvPr>
          <p:cNvCxnSpPr>
            <a:cxnSpLocks/>
            <a:endCxn id="31" idx="3"/>
          </p:cNvCxnSpPr>
          <p:nvPr/>
        </p:nvCxnSpPr>
        <p:spPr>
          <a:xfrm flipH="1" flipV="1">
            <a:off x="5401238" y="3030381"/>
            <a:ext cx="527606" cy="7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991031F1-51E4-428E-AF57-EC2E9741AF1D}"/>
              </a:ext>
            </a:extLst>
          </p:cNvPr>
          <p:cNvCxnSpPr>
            <a:cxnSpLocks/>
          </p:cNvCxnSpPr>
          <p:nvPr/>
        </p:nvCxnSpPr>
        <p:spPr>
          <a:xfrm flipH="1" flipV="1">
            <a:off x="5350382" y="3608609"/>
            <a:ext cx="527606" cy="7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89A53221-7075-4396-8AFB-7CDF30C82032}"/>
              </a:ext>
            </a:extLst>
          </p:cNvPr>
          <p:cNvCxnSpPr>
            <a:cxnSpLocks/>
          </p:cNvCxnSpPr>
          <p:nvPr/>
        </p:nvCxnSpPr>
        <p:spPr>
          <a:xfrm flipH="1" flipV="1">
            <a:off x="7188018" y="4278864"/>
            <a:ext cx="207256" cy="100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0832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208</Words>
  <Application>Microsoft Office PowerPoint</Application>
  <PresentationFormat>Widescreen</PresentationFormat>
  <Paragraphs>82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House</dc:creator>
  <cp:lastModifiedBy>Victoria Crowe</cp:lastModifiedBy>
  <cp:revision>47</cp:revision>
  <dcterms:created xsi:type="dcterms:W3CDTF">2021-11-26T11:12:05Z</dcterms:created>
  <dcterms:modified xsi:type="dcterms:W3CDTF">2023-09-06T12:33:45Z</dcterms:modified>
</cp:coreProperties>
</file>