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BC8"/>
    <a:srgbClr val="2296F6"/>
    <a:srgbClr val="3E5CF4"/>
    <a:srgbClr val="5750E2"/>
    <a:srgbClr val="3982F9"/>
    <a:srgbClr val="4E93D2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805" autoAdjust="0"/>
    <p:restoredTop sz="82459" autoAdjust="0"/>
  </p:normalViewPr>
  <p:slideViewPr>
    <p:cSldViewPr snapToGrid="0">
      <p:cViewPr>
        <p:scale>
          <a:sx n="134" d="100"/>
          <a:sy n="134" d="100"/>
        </p:scale>
        <p:origin x="61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88F58-52E3-463B-A7C8-760F13073EBC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9F8A8-C5C2-4394-8289-0838E56EC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44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8054E-7B0D-440F-BFFD-505C59E8C1D7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0340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75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44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03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1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41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06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34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01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62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97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11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30289-FCD4-4427-A3E8-196B20418A47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94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9FAB47F9-7321-489A-9CA5-1D1F9C5FD268}"/>
              </a:ext>
            </a:extLst>
          </p:cNvPr>
          <p:cNvSpPr txBox="1"/>
          <p:nvPr/>
        </p:nvSpPr>
        <p:spPr>
          <a:xfrm>
            <a:off x="4444682" y="4425076"/>
            <a:ext cx="1543337" cy="505781"/>
          </a:xfrm>
          <a:prstGeom prst="rect">
            <a:avLst/>
          </a:prstGeom>
          <a:solidFill>
            <a:srgbClr val="507BC8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Staff and Environment Data Analyst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Nicholas Chandler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0E8E5DD-89BE-4569-9148-1B26AD2D6B4F}"/>
              </a:ext>
            </a:extLst>
          </p:cNvPr>
          <p:cNvSpPr txBox="1"/>
          <p:nvPr/>
        </p:nvSpPr>
        <p:spPr>
          <a:xfrm>
            <a:off x="8707718" y="2136779"/>
            <a:ext cx="1657865" cy="529127"/>
          </a:xfrm>
          <a:prstGeom prst="rect">
            <a:avLst/>
          </a:prstGeom>
          <a:solidFill>
            <a:srgbClr val="507BC8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Information Lead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Eugenio Barrio</a:t>
            </a:r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7738B42D-5A87-49A8-B5DF-8DF005ABC674}"/>
              </a:ext>
            </a:extLst>
          </p:cNvPr>
          <p:cNvCxnSpPr>
            <a:cxnSpLocks/>
          </p:cNvCxnSpPr>
          <p:nvPr/>
        </p:nvCxnSpPr>
        <p:spPr>
          <a:xfrm flipH="1">
            <a:off x="2552993" y="1311215"/>
            <a:ext cx="2" cy="1054"/>
          </a:xfrm>
          <a:prstGeom prst="line">
            <a:avLst/>
          </a:prstGeom>
          <a:ln w="6350">
            <a:solidFill>
              <a:srgbClr val="0027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C7950D04-7A40-42B2-88E0-01616A8333D8}"/>
              </a:ext>
            </a:extLst>
          </p:cNvPr>
          <p:cNvSpPr txBox="1"/>
          <p:nvPr/>
        </p:nvSpPr>
        <p:spPr>
          <a:xfrm>
            <a:off x="8861367" y="0"/>
            <a:ext cx="3330633" cy="598710"/>
          </a:xfrm>
          <a:prstGeom prst="rect">
            <a:avLst/>
          </a:prstGeom>
          <a:solidFill>
            <a:srgbClr val="00194C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Strategy and Policy Unit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3AEC62-943B-4B08-9445-68EC08E8D0E3}"/>
              </a:ext>
            </a:extLst>
          </p:cNvPr>
          <p:cNvSpPr txBox="1"/>
          <p:nvPr/>
        </p:nvSpPr>
        <p:spPr>
          <a:xfrm>
            <a:off x="45228" y="2136779"/>
            <a:ext cx="1617255" cy="526908"/>
          </a:xfrm>
          <a:prstGeom prst="rect">
            <a:avLst/>
          </a:prstGeom>
          <a:solidFill>
            <a:srgbClr val="507BC8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Integrity and Policy Lead 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Kathryn Dally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21BC67C-2F11-475D-A6D2-911DCA1F7AA9}"/>
              </a:ext>
            </a:extLst>
          </p:cNvPr>
          <p:cNvSpPr txBox="1"/>
          <p:nvPr/>
        </p:nvSpPr>
        <p:spPr>
          <a:xfrm>
            <a:off x="1825039" y="5275176"/>
            <a:ext cx="1375990" cy="575005"/>
          </a:xfrm>
          <a:prstGeom prst="rect">
            <a:avLst/>
          </a:prstGeom>
          <a:solidFill>
            <a:srgbClr val="507BC8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UKRN Open Research Project Officer 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Jackie Thompson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8CDA019B-9A97-4773-8A33-E09025BCFD51}"/>
              </a:ext>
            </a:extLst>
          </p:cNvPr>
          <p:cNvCxnSpPr>
            <a:cxnSpLocks/>
          </p:cNvCxnSpPr>
          <p:nvPr/>
        </p:nvCxnSpPr>
        <p:spPr>
          <a:xfrm>
            <a:off x="6096080" y="3482867"/>
            <a:ext cx="0" cy="0"/>
          </a:xfrm>
          <a:prstGeom prst="line">
            <a:avLst/>
          </a:prstGeom>
          <a:ln w="6350">
            <a:solidFill>
              <a:srgbClr val="0027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7FCFAA3-E42E-45D5-BCC7-B37AAC03B3AF}"/>
              </a:ext>
            </a:extLst>
          </p:cNvPr>
          <p:cNvSpPr txBox="1"/>
          <p:nvPr/>
        </p:nvSpPr>
        <p:spPr>
          <a:xfrm>
            <a:off x="1774628" y="2136779"/>
            <a:ext cx="1617255" cy="531649"/>
          </a:xfrm>
          <a:prstGeom prst="rect">
            <a:avLst/>
          </a:prstGeom>
          <a:solidFill>
            <a:srgbClr val="507BC8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Planning Lead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sz="1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EB96EFD-10EB-4CFC-9530-FA96DD41C145}"/>
              </a:ext>
            </a:extLst>
          </p:cNvPr>
          <p:cNvSpPr txBox="1"/>
          <p:nvPr/>
        </p:nvSpPr>
        <p:spPr>
          <a:xfrm>
            <a:off x="1921002" y="3686350"/>
            <a:ext cx="1621992" cy="511177"/>
          </a:xfrm>
          <a:prstGeom prst="rect">
            <a:avLst/>
          </a:prstGeom>
          <a:solidFill>
            <a:schemeClr val="accent5"/>
          </a:solidFill>
          <a:effectLst/>
        </p:spPr>
        <p:txBody>
          <a:bodyPr wrap="square" lIns="121920" tIns="60960" rIns="121920" bIns="60960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/>
                <a:cs typeface="Calibri"/>
              </a:rPr>
              <a:t>Research Planning Coordinator</a:t>
            </a:r>
            <a:endParaRPr lang="en-GB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Caroline Taylor</a:t>
            </a:r>
            <a:endParaRPr lang="en-GB" sz="10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7FCFAA3-E42E-45D5-BCC7-B37AAC03B3AF}"/>
              </a:ext>
            </a:extLst>
          </p:cNvPr>
          <p:cNvSpPr txBox="1"/>
          <p:nvPr/>
        </p:nvSpPr>
        <p:spPr>
          <a:xfrm>
            <a:off x="5233437" y="2136779"/>
            <a:ext cx="1617255" cy="531646"/>
          </a:xfrm>
          <a:prstGeom prst="rect">
            <a:avLst/>
          </a:prstGeom>
          <a:solidFill>
            <a:srgbClr val="507BC8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Evaluation Lead 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Anne Mortimer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EFEF2D-8106-4D87-88E7-A9AEDF7235FC}"/>
              </a:ext>
            </a:extLst>
          </p:cNvPr>
          <p:cNvSpPr txBox="1"/>
          <p:nvPr/>
        </p:nvSpPr>
        <p:spPr>
          <a:xfrm>
            <a:off x="5318995" y="896391"/>
            <a:ext cx="1549269" cy="484665"/>
          </a:xfrm>
          <a:prstGeom prst="rect">
            <a:avLst/>
          </a:prstGeom>
          <a:solidFill>
            <a:srgbClr val="507BC8"/>
          </a:solidFill>
          <a:effectLst/>
        </p:spPr>
        <p:txBody>
          <a:bodyPr wrap="square" lIns="91440" tIns="45720" rIns="91440" bIns="45720" rtlCol="0" anchor="ctr" anchorCtr="0">
            <a:noAutofit/>
          </a:bodyPr>
          <a:lstStyle/>
          <a:p>
            <a:pPr algn="ctr"/>
            <a:endParaRPr lang="en-GB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Tanita Casci</a:t>
            </a:r>
            <a:b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867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F3AEC62-943B-4B08-9445-68EC08E8D0E3}"/>
              </a:ext>
            </a:extLst>
          </p:cNvPr>
          <p:cNvSpPr txBox="1"/>
          <p:nvPr/>
        </p:nvSpPr>
        <p:spPr>
          <a:xfrm>
            <a:off x="3504029" y="2136779"/>
            <a:ext cx="1617263" cy="531650"/>
          </a:xfrm>
          <a:prstGeom prst="rect">
            <a:avLst/>
          </a:prstGeom>
          <a:solidFill>
            <a:srgbClr val="507BC8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Policy Manager (EDI) 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Thandiwe Hara (</a:t>
            </a:r>
            <a:r>
              <a:rPr lang="en-GB" sz="1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secondee</a:t>
            </a:r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1218306-9849-4196-96F8-453C95F2A986}"/>
              </a:ext>
            </a:extLst>
          </p:cNvPr>
          <p:cNvSpPr txBox="1"/>
          <p:nvPr/>
        </p:nvSpPr>
        <p:spPr>
          <a:xfrm>
            <a:off x="6962837" y="2136779"/>
            <a:ext cx="1632736" cy="526908"/>
          </a:xfrm>
          <a:prstGeom prst="rect">
            <a:avLst/>
          </a:prstGeom>
          <a:solidFill>
            <a:srgbClr val="507BC8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Information Lead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Lotte Boon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GB" sz="1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secondment</a:t>
            </a:r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8221F537-A16A-4251-B90F-05E133DAFA6A}"/>
              </a:ext>
            </a:extLst>
          </p:cNvPr>
          <p:cNvSpPr txBox="1"/>
          <p:nvPr/>
        </p:nvSpPr>
        <p:spPr>
          <a:xfrm>
            <a:off x="45228" y="3686350"/>
            <a:ext cx="1617254" cy="507962"/>
          </a:xfrm>
          <a:prstGeom prst="rect">
            <a:avLst/>
          </a:prstGeom>
          <a:solidFill>
            <a:srgbClr val="507BC8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Practice Manager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Sarah Callaghan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721BC67C-2F11-475D-A6D2-911DCA1F7AA9}"/>
              </a:ext>
            </a:extLst>
          </p:cNvPr>
          <p:cNvSpPr txBox="1"/>
          <p:nvPr/>
        </p:nvSpPr>
        <p:spPr>
          <a:xfrm>
            <a:off x="32618" y="5275176"/>
            <a:ext cx="1617254" cy="571511"/>
          </a:xfrm>
          <a:prstGeom prst="rect">
            <a:avLst/>
          </a:prstGeom>
          <a:solidFill>
            <a:srgbClr val="507BC8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Practice Coordinator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Mónica </a:t>
            </a:r>
            <a:r>
              <a:rPr lang="en-GB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Palmero</a:t>
            </a:r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Fernández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8221F537-A16A-4251-B90F-05E133DAFA6A}"/>
              </a:ext>
            </a:extLst>
          </p:cNvPr>
          <p:cNvSpPr txBox="1"/>
          <p:nvPr/>
        </p:nvSpPr>
        <p:spPr>
          <a:xfrm>
            <a:off x="5324332" y="3676070"/>
            <a:ext cx="1543337" cy="505783"/>
          </a:xfrm>
          <a:prstGeom prst="rect">
            <a:avLst/>
          </a:prstGeom>
          <a:solidFill>
            <a:srgbClr val="507BC8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Evaluation Coordinator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Arija Crux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8221F537-A16A-4251-B90F-05E133DAFA6A}"/>
              </a:ext>
            </a:extLst>
          </p:cNvPr>
          <p:cNvSpPr txBox="1"/>
          <p:nvPr/>
        </p:nvSpPr>
        <p:spPr>
          <a:xfrm>
            <a:off x="6147671" y="4425076"/>
            <a:ext cx="1547847" cy="500701"/>
          </a:xfrm>
          <a:prstGeom prst="rect">
            <a:avLst/>
          </a:prstGeom>
          <a:solidFill>
            <a:srgbClr val="507BC8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Evaluation Programme Manager</a:t>
            </a:r>
          </a:p>
          <a:p>
            <a:pPr algn="ctr"/>
            <a:r>
              <a:rPr lang="en-GB" sz="1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(from November 2023)</a:t>
            </a:r>
          </a:p>
        </p:txBody>
      </p:sp>
      <p:cxnSp>
        <p:nvCxnSpPr>
          <p:cNvPr id="181" name="Straight Connector 180"/>
          <p:cNvCxnSpPr/>
          <p:nvPr/>
        </p:nvCxnSpPr>
        <p:spPr>
          <a:xfrm>
            <a:off x="6604532" y="326808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A4BC1C25-0EA5-4870-8D1A-B8FEDCEA4ABF}"/>
              </a:ext>
            </a:extLst>
          </p:cNvPr>
          <p:cNvSpPr txBox="1"/>
          <p:nvPr/>
        </p:nvSpPr>
        <p:spPr>
          <a:xfrm>
            <a:off x="3376196" y="5275176"/>
            <a:ext cx="1578160" cy="575005"/>
          </a:xfrm>
          <a:prstGeom prst="rect">
            <a:avLst/>
          </a:prstGeom>
          <a:solidFill>
            <a:srgbClr val="507BC8"/>
          </a:solidFill>
          <a:effectLst/>
        </p:spPr>
        <p:txBody>
          <a:bodyPr wrap="square" lIns="121920" tIns="60960" rIns="121920" bIns="60960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/>
                <a:cs typeface="Calibri"/>
              </a:rPr>
              <a:t>Administrator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/>
                <a:cs typeface="Calibri"/>
              </a:rPr>
              <a:t>Ananya Chatterjee</a:t>
            </a:r>
            <a:endParaRPr lang="en-GB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1D51D339-1FEB-4B09-BE84-BAFDE525A27D}"/>
              </a:ext>
            </a:extLst>
          </p:cNvPr>
          <p:cNvSpPr txBox="1"/>
          <p:nvPr/>
        </p:nvSpPr>
        <p:spPr>
          <a:xfrm>
            <a:off x="8673899" y="5271679"/>
            <a:ext cx="1543337" cy="515475"/>
          </a:xfrm>
          <a:prstGeom prst="rect">
            <a:avLst/>
          </a:prstGeom>
          <a:solidFill>
            <a:srgbClr val="507BC8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Information Administrator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Martin Carrolchick</a:t>
            </a:r>
          </a:p>
        </p:txBody>
      </p:sp>
      <p:cxnSp>
        <p:nvCxnSpPr>
          <p:cNvPr id="320" name="Straight Connector 319"/>
          <p:cNvCxnSpPr>
            <a:cxnSpLocks/>
          </p:cNvCxnSpPr>
          <p:nvPr/>
        </p:nvCxnSpPr>
        <p:spPr>
          <a:xfrm>
            <a:off x="7739770" y="610149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069370" y="6476439"/>
            <a:ext cx="2014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Updated September 2023</a:t>
            </a:r>
          </a:p>
        </p:txBody>
      </p: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B756F49C-AC81-4880-BBA7-5419BBA84A53}"/>
              </a:ext>
            </a:extLst>
          </p:cNvPr>
          <p:cNvCxnSpPr>
            <a:cxnSpLocks/>
          </p:cNvCxnSpPr>
          <p:nvPr/>
        </p:nvCxnSpPr>
        <p:spPr>
          <a:xfrm flipH="1">
            <a:off x="5428500" y="3624925"/>
            <a:ext cx="118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4525E262-A97E-469F-9E2B-D0C1F0697B26}"/>
              </a:ext>
            </a:extLst>
          </p:cNvPr>
          <p:cNvSpPr txBox="1"/>
          <p:nvPr/>
        </p:nvSpPr>
        <p:spPr>
          <a:xfrm>
            <a:off x="6975522" y="3676070"/>
            <a:ext cx="1543337" cy="505781"/>
          </a:xfrm>
          <a:prstGeom prst="rect">
            <a:avLst/>
          </a:prstGeom>
          <a:solidFill>
            <a:srgbClr val="507BC8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Senior HR Analyst (Research)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Nathan Kirwan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59D0E93-0636-4CDE-AAFC-AE87999444C3}"/>
              </a:ext>
            </a:extLst>
          </p:cNvPr>
          <p:cNvSpPr txBox="1"/>
          <p:nvPr/>
        </p:nvSpPr>
        <p:spPr>
          <a:xfrm>
            <a:off x="10477730" y="2136779"/>
            <a:ext cx="1621992" cy="535770"/>
          </a:xfrm>
          <a:prstGeom prst="rect">
            <a:avLst/>
          </a:prstGeom>
          <a:solidFill>
            <a:srgbClr val="507BC8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Communications Specialist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Louie </a:t>
            </a:r>
            <a:r>
              <a:rPr lang="en-GB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Fooks</a:t>
            </a:r>
            <a:endParaRPr lang="en-GB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09B5B45C-A0CA-49BE-933E-17CE517DBFFE}"/>
              </a:ext>
            </a:extLst>
          </p:cNvPr>
          <p:cNvSpPr txBox="1"/>
          <p:nvPr/>
        </p:nvSpPr>
        <p:spPr>
          <a:xfrm>
            <a:off x="9579551" y="4425076"/>
            <a:ext cx="1543337" cy="505781"/>
          </a:xfrm>
          <a:prstGeom prst="rect">
            <a:avLst/>
          </a:prstGeom>
          <a:solidFill>
            <a:srgbClr val="507BC8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Information Manager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David Saunders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36E5AC84-1297-463C-A6C6-7B57C69B8F0A}"/>
              </a:ext>
            </a:extLst>
          </p:cNvPr>
          <p:cNvSpPr txBox="1"/>
          <p:nvPr/>
        </p:nvSpPr>
        <p:spPr>
          <a:xfrm>
            <a:off x="10419471" y="3676070"/>
            <a:ext cx="1543337" cy="505781"/>
          </a:xfrm>
          <a:prstGeom prst="rect">
            <a:avLst/>
          </a:prstGeom>
          <a:solidFill>
            <a:srgbClr val="507BC8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Information Data Analyst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sz="1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October 2023</a:t>
            </a:r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E01CFE1-E59F-4B76-A4B5-44904D3AE416}"/>
              </a:ext>
            </a:extLst>
          </p:cNvPr>
          <p:cNvSpPr txBox="1"/>
          <p:nvPr/>
        </p:nvSpPr>
        <p:spPr>
          <a:xfrm>
            <a:off x="10419470" y="5271679"/>
            <a:ext cx="1543337" cy="515475"/>
          </a:xfrm>
          <a:prstGeom prst="rect">
            <a:avLst/>
          </a:prstGeom>
          <a:solidFill>
            <a:srgbClr val="507BC8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Information Officer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sz="1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EDAF8EB9-5D90-44E2-BF08-65827D56AD36}"/>
              </a:ext>
            </a:extLst>
          </p:cNvPr>
          <p:cNvCxnSpPr>
            <a:cxnSpLocks/>
            <a:stCxn id="5" idx="2"/>
            <a:endCxn id="53" idx="0"/>
          </p:cNvCxnSpPr>
          <p:nvPr/>
        </p:nvCxnSpPr>
        <p:spPr>
          <a:xfrm rot="5400000">
            <a:off x="4825285" y="868433"/>
            <a:ext cx="755723" cy="178096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D1FA68C2-6140-489B-95D1-EACF28846E14}"/>
              </a:ext>
            </a:extLst>
          </p:cNvPr>
          <p:cNvCxnSpPr>
            <a:cxnSpLocks/>
          </p:cNvCxnSpPr>
          <p:nvPr/>
        </p:nvCxnSpPr>
        <p:spPr>
          <a:xfrm rot="16200000" flipH="1">
            <a:off x="8306939" y="-843783"/>
            <a:ext cx="768477" cy="519509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C091EFF7-F9BD-4305-A457-03DC5FCF109C}"/>
              </a:ext>
            </a:extLst>
          </p:cNvPr>
          <p:cNvCxnSpPr>
            <a:cxnSpLocks/>
            <a:stCxn id="5" idx="2"/>
            <a:endCxn id="37" idx="0"/>
          </p:cNvCxnSpPr>
          <p:nvPr/>
        </p:nvCxnSpPr>
        <p:spPr>
          <a:xfrm rot="16200000" flipH="1">
            <a:off x="7437279" y="37406"/>
            <a:ext cx="755723" cy="344302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E8DD15F3-9167-4FC2-8800-31EA03899DC5}"/>
              </a:ext>
            </a:extLst>
          </p:cNvPr>
          <p:cNvCxnSpPr>
            <a:cxnSpLocks/>
            <a:stCxn id="5" idx="2"/>
            <a:endCxn id="24" idx="0"/>
          </p:cNvCxnSpPr>
          <p:nvPr/>
        </p:nvCxnSpPr>
        <p:spPr>
          <a:xfrm rot="5400000">
            <a:off x="3095882" y="-860970"/>
            <a:ext cx="755723" cy="523977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38ECCBE-8C73-4C29-95C1-E0CF81309906}"/>
              </a:ext>
            </a:extLst>
          </p:cNvPr>
          <p:cNvCxnSpPr>
            <a:cxnSpLocks/>
          </p:cNvCxnSpPr>
          <p:nvPr/>
        </p:nvCxnSpPr>
        <p:spPr>
          <a:xfrm flipH="1" flipV="1">
            <a:off x="2591625" y="1747340"/>
            <a:ext cx="1" cy="397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1D74892-2A59-417E-8E38-F316826742C7}"/>
              </a:ext>
            </a:extLst>
          </p:cNvPr>
          <p:cNvCxnSpPr>
            <a:cxnSpLocks/>
            <a:stCxn id="64" idx="0"/>
          </p:cNvCxnSpPr>
          <p:nvPr/>
        </p:nvCxnSpPr>
        <p:spPr>
          <a:xfrm flipV="1">
            <a:off x="6042065" y="1754027"/>
            <a:ext cx="31067" cy="382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D83B05F-E4BB-4A44-90F6-2CFB288ADAAD}"/>
              </a:ext>
            </a:extLst>
          </p:cNvPr>
          <p:cNvCxnSpPr>
            <a:cxnSpLocks/>
            <a:stCxn id="58" idx="0"/>
          </p:cNvCxnSpPr>
          <p:nvPr/>
        </p:nvCxnSpPr>
        <p:spPr>
          <a:xfrm flipV="1">
            <a:off x="7779205" y="1758109"/>
            <a:ext cx="22721" cy="378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EF72E5A5-AD0C-4B38-90A4-C1818E5EA1F8}"/>
              </a:ext>
            </a:extLst>
          </p:cNvPr>
          <p:cNvCxnSpPr>
            <a:cxnSpLocks/>
            <a:stCxn id="64" idx="2"/>
            <a:endCxn id="27" idx="0"/>
          </p:cNvCxnSpPr>
          <p:nvPr/>
        </p:nvCxnSpPr>
        <p:spPr>
          <a:xfrm rot="5400000">
            <a:off x="4750883" y="3133893"/>
            <a:ext cx="1756651" cy="82571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C8B41B5-4791-475C-9D53-5373D55AF087}"/>
              </a:ext>
            </a:extLst>
          </p:cNvPr>
          <p:cNvCxnSpPr>
            <a:cxnSpLocks/>
            <a:endCxn id="25" idx="2"/>
          </p:cNvCxnSpPr>
          <p:nvPr/>
        </p:nvCxnSpPr>
        <p:spPr>
          <a:xfrm flipH="1" flipV="1">
            <a:off x="2583256" y="2668428"/>
            <a:ext cx="8370" cy="1033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5A2DF847-B9B3-463D-9CD2-BFBDE088E7D2}"/>
              </a:ext>
            </a:extLst>
          </p:cNvPr>
          <p:cNvCxnSpPr>
            <a:cxnSpLocks/>
            <a:stCxn id="37" idx="2"/>
            <a:endCxn id="116" idx="0"/>
          </p:cNvCxnSpPr>
          <p:nvPr/>
        </p:nvCxnSpPr>
        <p:spPr>
          <a:xfrm rot="16200000" flipH="1">
            <a:off x="9858813" y="2343743"/>
            <a:ext cx="1010164" cy="165448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Elbow 56">
            <a:extLst>
              <a:ext uri="{FF2B5EF4-FFF2-40B4-BE49-F238E27FC236}">
                <a16:creationId xmlns:a16="http://schemas.microsoft.com/office/drawing/2014/main" id="{33C0AC3B-F9D3-40E7-BDB3-1FA8A9EEE698}"/>
              </a:ext>
            </a:extLst>
          </p:cNvPr>
          <p:cNvCxnSpPr>
            <a:cxnSpLocks/>
            <a:stCxn id="37" idx="2"/>
          </p:cNvCxnSpPr>
          <p:nvPr/>
        </p:nvCxnSpPr>
        <p:spPr>
          <a:xfrm rot="16200000" flipH="1">
            <a:off x="8912078" y="3290478"/>
            <a:ext cx="1249146" cy="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A0819C00-4FB4-49EC-80B9-F7F6C255E1A5}"/>
              </a:ext>
            </a:extLst>
          </p:cNvPr>
          <p:cNvCxnSpPr>
            <a:stCxn id="114" idx="0"/>
          </p:cNvCxnSpPr>
          <p:nvPr/>
        </p:nvCxnSpPr>
        <p:spPr>
          <a:xfrm flipH="1" flipV="1">
            <a:off x="10351219" y="3175931"/>
            <a:ext cx="1" cy="1249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Elbow 66">
            <a:extLst>
              <a:ext uri="{FF2B5EF4-FFF2-40B4-BE49-F238E27FC236}">
                <a16:creationId xmlns:a16="http://schemas.microsoft.com/office/drawing/2014/main" id="{9F54CDE3-481D-4C97-BE68-B3C9A191A004}"/>
              </a:ext>
            </a:extLst>
          </p:cNvPr>
          <p:cNvCxnSpPr>
            <a:cxnSpLocks/>
            <a:stCxn id="114" idx="2"/>
            <a:endCxn id="263" idx="0"/>
          </p:cNvCxnSpPr>
          <p:nvPr/>
        </p:nvCxnSpPr>
        <p:spPr>
          <a:xfrm rot="5400000">
            <a:off x="9727983" y="4648442"/>
            <a:ext cx="340822" cy="90565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7BC32418-71F3-4CB7-B488-FAC16389D268}"/>
              </a:ext>
            </a:extLst>
          </p:cNvPr>
          <p:cNvCxnSpPr>
            <a:cxnSpLocks/>
            <a:stCxn id="114" idx="2"/>
            <a:endCxn id="117" idx="0"/>
          </p:cNvCxnSpPr>
          <p:nvPr/>
        </p:nvCxnSpPr>
        <p:spPr>
          <a:xfrm rot="16200000" flipH="1">
            <a:off x="10600768" y="4681308"/>
            <a:ext cx="340822" cy="83991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26AA0B0-17F0-4409-92FA-A8A482171458}"/>
              </a:ext>
            </a:extLst>
          </p:cNvPr>
          <p:cNvCxnSpPr>
            <a:cxnSpLocks/>
          </p:cNvCxnSpPr>
          <p:nvPr/>
        </p:nvCxnSpPr>
        <p:spPr>
          <a:xfrm>
            <a:off x="6042065" y="3186211"/>
            <a:ext cx="0" cy="500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or: Elbow 87">
            <a:extLst>
              <a:ext uri="{FF2B5EF4-FFF2-40B4-BE49-F238E27FC236}">
                <a16:creationId xmlns:a16="http://schemas.microsoft.com/office/drawing/2014/main" id="{5B7C6FF7-88E9-42A8-BBD6-31B3D4E4FF9A}"/>
              </a:ext>
            </a:extLst>
          </p:cNvPr>
          <p:cNvCxnSpPr>
            <a:cxnSpLocks/>
            <a:stCxn id="143" idx="2"/>
            <a:endCxn id="28" idx="0"/>
          </p:cNvCxnSpPr>
          <p:nvPr/>
        </p:nvCxnSpPr>
        <p:spPr>
          <a:xfrm rot="16200000" flipH="1">
            <a:off x="1143012" y="3905154"/>
            <a:ext cx="1080864" cy="1659179"/>
          </a:xfrm>
          <a:prstGeom prst="bentConnector3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2740DE53-7205-4358-9A17-0011B4E6D212}"/>
              </a:ext>
            </a:extLst>
          </p:cNvPr>
          <p:cNvCxnSpPr>
            <a:cxnSpLocks/>
            <a:stCxn id="165" idx="0"/>
            <a:endCxn id="143" idx="2"/>
          </p:cNvCxnSpPr>
          <p:nvPr/>
        </p:nvCxnSpPr>
        <p:spPr>
          <a:xfrm flipV="1">
            <a:off x="841245" y="4194312"/>
            <a:ext cx="12610" cy="1080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or: Elbow 101">
            <a:extLst>
              <a:ext uri="{FF2B5EF4-FFF2-40B4-BE49-F238E27FC236}">
                <a16:creationId xmlns:a16="http://schemas.microsoft.com/office/drawing/2014/main" id="{F9BBB69A-5E3A-44B7-91D6-4C373FAF939E}"/>
              </a:ext>
            </a:extLst>
          </p:cNvPr>
          <p:cNvCxnSpPr>
            <a:cxnSpLocks/>
            <a:stCxn id="25" idx="2"/>
            <a:endCxn id="197" idx="0"/>
          </p:cNvCxnSpPr>
          <p:nvPr/>
        </p:nvCxnSpPr>
        <p:spPr>
          <a:xfrm rot="16200000" flipH="1">
            <a:off x="2070892" y="3180792"/>
            <a:ext cx="2606748" cy="1582020"/>
          </a:xfrm>
          <a:prstGeom prst="bentConnector3">
            <a:avLst>
              <a:gd name="adj1" fmla="val 2444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E6C2533A-6AAD-4318-A7F3-BEDE73D29381}"/>
              </a:ext>
            </a:extLst>
          </p:cNvPr>
          <p:cNvCxnSpPr>
            <a:cxnSpLocks/>
            <a:stCxn id="143" idx="0"/>
            <a:endCxn id="24" idx="2"/>
          </p:cNvCxnSpPr>
          <p:nvPr/>
        </p:nvCxnSpPr>
        <p:spPr>
          <a:xfrm flipV="1">
            <a:off x="853855" y="2663687"/>
            <a:ext cx="1" cy="1022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9BEA0705-835F-48E0-8FB4-6451A4F7FBF4}"/>
              </a:ext>
            </a:extLst>
          </p:cNvPr>
          <p:cNvCxnSpPr>
            <a:cxnSpLocks/>
            <a:stCxn id="64" idx="2"/>
            <a:endCxn id="177" idx="0"/>
          </p:cNvCxnSpPr>
          <p:nvPr/>
        </p:nvCxnSpPr>
        <p:spPr>
          <a:xfrm rot="16200000" flipH="1">
            <a:off x="5603505" y="3106985"/>
            <a:ext cx="1756651" cy="87953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E5B22D8D-41F4-4574-BABF-76EAD86E5545}"/>
              </a:ext>
            </a:extLst>
          </p:cNvPr>
          <p:cNvCxnSpPr>
            <a:cxnSpLocks/>
            <a:stCxn id="64" idx="2"/>
            <a:endCxn id="108" idx="0"/>
          </p:cNvCxnSpPr>
          <p:nvPr/>
        </p:nvCxnSpPr>
        <p:spPr>
          <a:xfrm rot="16200000" flipH="1">
            <a:off x="6390806" y="2319684"/>
            <a:ext cx="1007645" cy="1705126"/>
          </a:xfrm>
          <a:prstGeom prst="bentConnector3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08BD4EDC-A27D-47FE-BA7F-FFEFC11F78EA}"/>
              </a:ext>
            </a:extLst>
          </p:cNvPr>
          <p:cNvSpPr txBox="1"/>
          <p:nvPr/>
        </p:nvSpPr>
        <p:spPr>
          <a:xfrm>
            <a:off x="8757572" y="3676070"/>
            <a:ext cx="1543337" cy="505781"/>
          </a:xfrm>
          <a:prstGeom prst="rect">
            <a:avLst/>
          </a:prstGeom>
          <a:solidFill>
            <a:srgbClr val="507BC8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Information Analyst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 Eastwood</a:t>
            </a:r>
          </a:p>
        </p:txBody>
      </p:sp>
    </p:spTree>
    <p:extLst>
      <p:ext uri="{BB962C8B-B14F-4D97-AF65-F5344CB8AC3E}">
        <p14:creationId xmlns:p14="http://schemas.microsoft.com/office/powerpoint/2010/main" val="3740832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148</Words>
  <Application>Microsoft Macintosh PowerPoint</Application>
  <PresentationFormat>Widescreen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House</dc:creator>
  <cp:lastModifiedBy>Tanita Casci</cp:lastModifiedBy>
  <cp:revision>69</cp:revision>
  <dcterms:created xsi:type="dcterms:W3CDTF">2021-11-26T11:12:05Z</dcterms:created>
  <dcterms:modified xsi:type="dcterms:W3CDTF">2023-09-14T12:13:24Z</dcterms:modified>
</cp:coreProperties>
</file>